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8" r:id="rId2"/>
    <p:sldMasterId id="2147483685" r:id="rId3"/>
    <p:sldMasterId id="2147483701" r:id="rId4"/>
  </p:sldMasterIdLst>
  <p:notesMasterIdLst>
    <p:notesMasterId r:id="rId27"/>
  </p:notesMasterIdLst>
  <p:handoutMasterIdLst>
    <p:handoutMasterId r:id="rId28"/>
  </p:handoutMasterIdLst>
  <p:sldIdLst>
    <p:sldId id="257" r:id="rId5"/>
    <p:sldId id="284" r:id="rId6"/>
    <p:sldId id="285" r:id="rId7"/>
    <p:sldId id="286" r:id="rId8"/>
    <p:sldId id="287" r:id="rId9"/>
    <p:sldId id="307" r:id="rId10"/>
    <p:sldId id="306" r:id="rId11"/>
    <p:sldId id="301" r:id="rId12"/>
    <p:sldId id="309" r:id="rId13"/>
    <p:sldId id="310" r:id="rId14"/>
    <p:sldId id="311" r:id="rId15"/>
    <p:sldId id="303" r:id="rId16"/>
    <p:sldId id="304" r:id="rId17"/>
    <p:sldId id="290" r:id="rId18"/>
    <p:sldId id="297" r:id="rId19"/>
    <p:sldId id="299" r:id="rId20"/>
    <p:sldId id="316" r:id="rId21"/>
    <p:sldId id="308" r:id="rId22"/>
    <p:sldId id="313" r:id="rId23"/>
    <p:sldId id="314" r:id="rId24"/>
    <p:sldId id="305" r:id="rId25"/>
    <p:sldId id="263" r:id="rId26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E"/>
    <a:srgbClr val="141313"/>
    <a:srgbClr val="004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26"/>
      </p:cViewPr>
      <p:guideLst>
        <p:guide orient="horz" pos="1622"/>
        <p:guide pos="2880"/>
        <p:guide orient="horz" pos="16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F0E55-57AE-4E1B-89E3-E2C72F383EFE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</dgm:pt>
    <dgm:pt modelId="{A00A7D65-C60B-44EA-BCEF-BB98904F56ED}">
      <dgm:prSet phldrT="[Text]"/>
      <dgm:spPr/>
      <dgm:t>
        <a:bodyPr anchor="t"/>
        <a:lstStyle/>
        <a:p>
          <a:pPr algn="l"/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Qualidade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8934AA-E87D-4DC1-89A6-924F5F17C3F0}" type="parTrans" cxnId="{F598E458-BA47-470E-8012-5B25915127DE}">
      <dgm:prSet/>
      <dgm:spPr/>
      <dgm:t>
        <a:bodyPr/>
        <a:lstStyle/>
        <a:p>
          <a:endParaRPr lang="en-US"/>
        </a:p>
      </dgm:t>
    </dgm:pt>
    <dgm:pt modelId="{8B699A14-66D8-4115-B47C-FC423151A2CC}" type="sibTrans" cxnId="{F598E458-BA47-470E-8012-5B25915127DE}">
      <dgm:prSet/>
      <dgm:spPr/>
      <dgm:t>
        <a:bodyPr/>
        <a:lstStyle/>
        <a:p>
          <a:endParaRPr lang="en-US"/>
        </a:p>
      </dgm:t>
    </dgm:pt>
    <dgm:pt modelId="{BC7D09EE-AAD7-4F4B-B784-EA13A50983C8}">
      <dgm:prSet phldrT="[Text]"/>
      <dgm:spPr/>
      <dgm:t>
        <a:bodyPr anchor="t"/>
        <a:lstStyle/>
        <a:p>
          <a:pPr algn="l"/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Experiência</a:t>
          </a:r>
          <a:r>
            <a:rPr lang="en-US" dirty="0"/>
            <a:t> </a:t>
          </a:r>
        </a:p>
      </dgm:t>
    </dgm:pt>
    <dgm:pt modelId="{7D86FBA1-C5D3-4BB6-9C0E-7784D6E0217D}" type="parTrans" cxnId="{DD9CAA30-F8B5-4504-BAE9-889973F806A0}">
      <dgm:prSet/>
      <dgm:spPr/>
      <dgm:t>
        <a:bodyPr/>
        <a:lstStyle/>
        <a:p>
          <a:endParaRPr lang="en-US"/>
        </a:p>
      </dgm:t>
    </dgm:pt>
    <dgm:pt modelId="{CEA6A0A3-C492-45FC-89E1-6BC09447051C}" type="sibTrans" cxnId="{DD9CAA30-F8B5-4504-BAE9-889973F806A0}">
      <dgm:prSet/>
      <dgm:spPr/>
      <dgm:t>
        <a:bodyPr/>
        <a:lstStyle/>
        <a:p>
          <a:endParaRPr lang="en-US"/>
        </a:p>
      </dgm:t>
    </dgm:pt>
    <dgm:pt modelId="{E281BC46-813F-4EF0-ABA6-D4797ADC0EBA}">
      <dgm:prSet phldrT="[Text]"/>
      <dgm:spPr/>
      <dgm:t>
        <a:bodyPr anchor="t"/>
        <a:lstStyle/>
        <a:p>
          <a:pPr algn="l"/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Tecnologia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E081B2-2A62-4EFE-9202-151BD3C526FF}" type="parTrans" cxnId="{58499B88-59F1-4FFA-A2DC-531400A09A7F}">
      <dgm:prSet/>
      <dgm:spPr/>
      <dgm:t>
        <a:bodyPr/>
        <a:lstStyle/>
        <a:p>
          <a:endParaRPr lang="en-US"/>
        </a:p>
      </dgm:t>
    </dgm:pt>
    <dgm:pt modelId="{52074E7A-974D-42D8-B0D5-E33069089562}" type="sibTrans" cxnId="{58499B88-59F1-4FFA-A2DC-531400A09A7F}">
      <dgm:prSet/>
      <dgm:spPr/>
      <dgm:t>
        <a:bodyPr/>
        <a:lstStyle/>
        <a:p>
          <a:endParaRPr lang="en-US"/>
        </a:p>
      </dgm:t>
    </dgm:pt>
    <dgm:pt modelId="{FF5B03EE-1C94-454E-AF66-594A5CB985C5}" type="pres">
      <dgm:prSet presAssocID="{1A6F0E55-57AE-4E1B-89E3-E2C72F383EFE}" presName="Name0" presStyleCnt="0">
        <dgm:presLayoutVars>
          <dgm:dir/>
          <dgm:resizeHandles val="exact"/>
        </dgm:presLayoutVars>
      </dgm:prSet>
      <dgm:spPr/>
    </dgm:pt>
    <dgm:pt modelId="{E0382A49-9ED9-4E5D-993A-4E36906527A6}" type="pres">
      <dgm:prSet presAssocID="{A00A7D65-C60B-44EA-BCEF-BB98904F56ED}" presName="node" presStyleLbl="node1" presStyleIdx="0" presStyleCnt="3" custScaleY="158424">
        <dgm:presLayoutVars>
          <dgm:bulletEnabled val="1"/>
        </dgm:presLayoutVars>
      </dgm:prSet>
      <dgm:spPr/>
    </dgm:pt>
    <dgm:pt modelId="{653B2EE4-9862-4638-B11E-CA34629695A2}" type="pres">
      <dgm:prSet presAssocID="{8B699A14-66D8-4115-B47C-FC423151A2CC}" presName="sibTrans" presStyleLbl="sibTrans2D1" presStyleIdx="0" presStyleCnt="2"/>
      <dgm:spPr/>
    </dgm:pt>
    <dgm:pt modelId="{196098E4-F93F-4041-AD24-6B72EC776F97}" type="pres">
      <dgm:prSet presAssocID="{8B699A14-66D8-4115-B47C-FC423151A2CC}" presName="connectorText" presStyleLbl="sibTrans2D1" presStyleIdx="0" presStyleCnt="2"/>
      <dgm:spPr/>
    </dgm:pt>
    <dgm:pt modelId="{59847650-CDBC-4763-B162-DF000AF164D4}" type="pres">
      <dgm:prSet presAssocID="{BC7D09EE-AAD7-4F4B-B784-EA13A50983C8}" presName="node" presStyleLbl="node1" presStyleIdx="1" presStyleCnt="3" custScaleY="159310">
        <dgm:presLayoutVars>
          <dgm:bulletEnabled val="1"/>
        </dgm:presLayoutVars>
      </dgm:prSet>
      <dgm:spPr/>
    </dgm:pt>
    <dgm:pt modelId="{2F8EBD2F-7070-487E-BDBB-F2C64E26CB41}" type="pres">
      <dgm:prSet presAssocID="{CEA6A0A3-C492-45FC-89E1-6BC09447051C}" presName="sibTrans" presStyleLbl="sibTrans2D1" presStyleIdx="1" presStyleCnt="2"/>
      <dgm:spPr/>
    </dgm:pt>
    <dgm:pt modelId="{8D487294-1243-4283-BBE9-BF5615A5AE37}" type="pres">
      <dgm:prSet presAssocID="{CEA6A0A3-C492-45FC-89E1-6BC09447051C}" presName="connectorText" presStyleLbl="sibTrans2D1" presStyleIdx="1" presStyleCnt="2"/>
      <dgm:spPr/>
    </dgm:pt>
    <dgm:pt modelId="{631B8444-687E-47FF-AD27-F71F5DD7B97A}" type="pres">
      <dgm:prSet presAssocID="{E281BC46-813F-4EF0-ABA6-D4797ADC0EBA}" presName="node" presStyleLbl="node1" presStyleIdx="2" presStyleCnt="3" custScaleY="159310">
        <dgm:presLayoutVars>
          <dgm:bulletEnabled val="1"/>
        </dgm:presLayoutVars>
      </dgm:prSet>
      <dgm:spPr/>
    </dgm:pt>
  </dgm:ptLst>
  <dgm:cxnLst>
    <dgm:cxn modelId="{75EBD007-7529-40E7-88A3-1FE6E149CC7C}" type="presOf" srcId="{1A6F0E55-57AE-4E1B-89E3-E2C72F383EFE}" destId="{FF5B03EE-1C94-454E-AF66-594A5CB985C5}" srcOrd="0" destOrd="0" presId="urn:microsoft.com/office/officeart/2005/8/layout/process1"/>
    <dgm:cxn modelId="{DD9CAA30-F8B5-4504-BAE9-889973F806A0}" srcId="{1A6F0E55-57AE-4E1B-89E3-E2C72F383EFE}" destId="{BC7D09EE-AAD7-4F4B-B784-EA13A50983C8}" srcOrd="1" destOrd="0" parTransId="{7D86FBA1-C5D3-4BB6-9C0E-7784D6E0217D}" sibTransId="{CEA6A0A3-C492-45FC-89E1-6BC09447051C}"/>
    <dgm:cxn modelId="{FCF02F6A-2FFF-48E4-A9A1-EFDD0EED4115}" type="presOf" srcId="{E281BC46-813F-4EF0-ABA6-D4797ADC0EBA}" destId="{631B8444-687E-47FF-AD27-F71F5DD7B97A}" srcOrd="0" destOrd="0" presId="urn:microsoft.com/office/officeart/2005/8/layout/process1"/>
    <dgm:cxn modelId="{EBD8FF52-E0AE-4F14-B18D-A7FE43562490}" type="presOf" srcId="{8B699A14-66D8-4115-B47C-FC423151A2CC}" destId="{653B2EE4-9862-4638-B11E-CA34629695A2}" srcOrd="0" destOrd="0" presId="urn:microsoft.com/office/officeart/2005/8/layout/process1"/>
    <dgm:cxn modelId="{F598E458-BA47-470E-8012-5B25915127DE}" srcId="{1A6F0E55-57AE-4E1B-89E3-E2C72F383EFE}" destId="{A00A7D65-C60B-44EA-BCEF-BB98904F56ED}" srcOrd="0" destOrd="0" parTransId="{F68934AA-E87D-4DC1-89A6-924F5F17C3F0}" sibTransId="{8B699A14-66D8-4115-B47C-FC423151A2CC}"/>
    <dgm:cxn modelId="{EBCF1D82-5C6D-42C1-A635-D3C2AE45B1C1}" type="presOf" srcId="{A00A7D65-C60B-44EA-BCEF-BB98904F56ED}" destId="{E0382A49-9ED9-4E5D-993A-4E36906527A6}" srcOrd="0" destOrd="0" presId="urn:microsoft.com/office/officeart/2005/8/layout/process1"/>
    <dgm:cxn modelId="{58499B88-59F1-4FFA-A2DC-531400A09A7F}" srcId="{1A6F0E55-57AE-4E1B-89E3-E2C72F383EFE}" destId="{E281BC46-813F-4EF0-ABA6-D4797ADC0EBA}" srcOrd="2" destOrd="0" parTransId="{66E081B2-2A62-4EFE-9202-151BD3C526FF}" sibTransId="{52074E7A-974D-42D8-B0D5-E33069089562}"/>
    <dgm:cxn modelId="{9A27008A-2B97-4A4E-8435-644D412D2EE8}" type="presOf" srcId="{CEA6A0A3-C492-45FC-89E1-6BC09447051C}" destId="{2F8EBD2F-7070-487E-BDBB-F2C64E26CB41}" srcOrd="0" destOrd="0" presId="urn:microsoft.com/office/officeart/2005/8/layout/process1"/>
    <dgm:cxn modelId="{F815E791-D610-42FD-95E8-DF4CEE2314D1}" type="presOf" srcId="{BC7D09EE-AAD7-4F4B-B784-EA13A50983C8}" destId="{59847650-CDBC-4763-B162-DF000AF164D4}" srcOrd="0" destOrd="0" presId="urn:microsoft.com/office/officeart/2005/8/layout/process1"/>
    <dgm:cxn modelId="{2369E795-FDA7-4E78-84D7-5758030F918D}" type="presOf" srcId="{8B699A14-66D8-4115-B47C-FC423151A2CC}" destId="{196098E4-F93F-4041-AD24-6B72EC776F97}" srcOrd="1" destOrd="0" presId="urn:microsoft.com/office/officeart/2005/8/layout/process1"/>
    <dgm:cxn modelId="{1DC15396-F6CD-489A-96F5-19EB89E8A9FF}" type="presOf" srcId="{CEA6A0A3-C492-45FC-89E1-6BC09447051C}" destId="{8D487294-1243-4283-BBE9-BF5615A5AE37}" srcOrd="1" destOrd="0" presId="urn:microsoft.com/office/officeart/2005/8/layout/process1"/>
    <dgm:cxn modelId="{31C9EA23-AB28-4ECE-890B-DBE02D92C79B}" type="presParOf" srcId="{FF5B03EE-1C94-454E-AF66-594A5CB985C5}" destId="{E0382A49-9ED9-4E5D-993A-4E36906527A6}" srcOrd="0" destOrd="0" presId="urn:microsoft.com/office/officeart/2005/8/layout/process1"/>
    <dgm:cxn modelId="{72FF4637-0C25-419F-9BA9-B355A33B1202}" type="presParOf" srcId="{FF5B03EE-1C94-454E-AF66-594A5CB985C5}" destId="{653B2EE4-9862-4638-B11E-CA34629695A2}" srcOrd="1" destOrd="0" presId="urn:microsoft.com/office/officeart/2005/8/layout/process1"/>
    <dgm:cxn modelId="{800FB807-9005-4D33-A12D-5799A408B95B}" type="presParOf" srcId="{653B2EE4-9862-4638-B11E-CA34629695A2}" destId="{196098E4-F93F-4041-AD24-6B72EC776F97}" srcOrd="0" destOrd="0" presId="urn:microsoft.com/office/officeart/2005/8/layout/process1"/>
    <dgm:cxn modelId="{3B469793-0EF6-47A4-A87B-F64775EAE1EB}" type="presParOf" srcId="{FF5B03EE-1C94-454E-AF66-594A5CB985C5}" destId="{59847650-CDBC-4763-B162-DF000AF164D4}" srcOrd="2" destOrd="0" presId="urn:microsoft.com/office/officeart/2005/8/layout/process1"/>
    <dgm:cxn modelId="{20D52277-05C4-4FFD-83A2-3C8B4D8C1B02}" type="presParOf" srcId="{FF5B03EE-1C94-454E-AF66-594A5CB985C5}" destId="{2F8EBD2F-7070-487E-BDBB-F2C64E26CB41}" srcOrd="3" destOrd="0" presId="urn:microsoft.com/office/officeart/2005/8/layout/process1"/>
    <dgm:cxn modelId="{1B73FBBA-B783-4DEC-B457-25FBF97B74ED}" type="presParOf" srcId="{2F8EBD2F-7070-487E-BDBB-F2C64E26CB41}" destId="{8D487294-1243-4283-BBE9-BF5615A5AE37}" srcOrd="0" destOrd="0" presId="urn:microsoft.com/office/officeart/2005/8/layout/process1"/>
    <dgm:cxn modelId="{C1AA4134-3B3D-4D86-B20D-17489556B4B9}" type="presParOf" srcId="{FF5B03EE-1C94-454E-AF66-594A5CB985C5}" destId="{631B8444-687E-47FF-AD27-F71F5DD7B97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F0E55-57AE-4E1B-89E3-E2C72F383EFE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</dgm:pt>
    <dgm:pt modelId="{A00A7D65-C60B-44EA-BCEF-BB98904F56ED}">
      <dgm:prSet phldrT="[Text]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 anchor="t"/>
        <a:lstStyle/>
        <a:p>
          <a:pPr algn="l"/>
          <a:r>
            <a:rPr lang="en-US" b="1" dirty="0" err="1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Produtos</a:t>
          </a:r>
          <a:endParaRPr lang="en-US" b="1" dirty="0">
            <a:solidFill>
              <a:srgbClr val="FFFFF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8934AA-E87D-4DC1-89A6-924F5F17C3F0}" type="parTrans" cxnId="{F598E458-BA47-470E-8012-5B25915127DE}">
      <dgm:prSet/>
      <dgm:spPr/>
      <dgm:t>
        <a:bodyPr/>
        <a:lstStyle/>
        <a:p>
          <a:endParaRPr lang="en-US"/>
        </a:p>
      </dgm:t>
    </dgm:pt>
    <dgm:pt modelId="{8B699A14-66D8-4115-B47C-FC423151A2CC}" type="sibTrans" cxnId="{F598E458-BA47-470E-8012-5B25915127DE}">
      <dgm:prSet/>
      <dgm:spPr>
        <a:solidFill>
          <a:srgbClr val="FF0000"/>
        </a:solidFill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C7D09EE-AAD7-4F4B-B784-EA13A50983C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pPr algn="l"/>
          <a:r>
            <a:rPr lang="en-US" b="1" dirty="0" err="1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Consultoria</a:t>
          </a:r>
          <a:r>
            <a:rPr lang="en-US" dirty="0"/>
            <a:t> </a:t>
          </a:r>
        </a:p>
      </dgm:t>
    </dgm:pt>
    <dgm:pt modelId="{7D86FBA1-C5D3-4BB6-9C0E-7784D6E0217D}" type="parTrans" cxnId="{DD9CAA30-F8B5-4504-BAE9-889973F806A0}">
      <dgm:prSet/>
      <dgm:spPr/>
      <dgm:t>
        <a:bodyPr/>
        <a:lstStyle/>
        <a:p>
          <a:endParaRPr lang="en-US"/>
        </a:p>
      </dgm:t>
    </dgm:pt>
    <dgm:pt modelId="{CEA6A0A3-C492-45FC-89E1-6BC09447051C}" type="sibTrans" cxnId="{DD9CAA30-F8B5-4504-BAE9-889973F806A0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281BC46-813F-4EF0-ABA6-D4797ADC0EB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pPr algn="l"/>
          <a:r>
            <a:rPr lang="en-US" b="1" dirty="0" err="1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Serviços</a:t>
          </a:r>
          <a:r>
            <a:rPr lang="en-US" b="1" dirty="0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Técnicos</a:t>
          </a:r>
          <a:endParaRPr lang="en-US" b="1" dirty="0">
            <a:solidFill>
              <a:srgbClr val="FFFFF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E081B2-2A62-4EFE-9202-151BD3C526FF}" type="parTrans" cxnId="{58499B88-59F1-4FFA-A2DC-531400A09A7F}">
      <dgm:prSet/>
      <dgm:spPr/>
      <dgm:t>
        <a:bodyPr/>
        <a:lstStyle/>
        <a:p>
          <a:endParaRPr lang="en-US"/>
        </a:p>
      </dgm:t>
    </dgm:pt>
    <dgm:pt modelId="{52074E7A-974D-42D8-B0D5-E33069089562}" type="sibTrans" cxnId="{58499B88-59F1-4FFA-A2DC-531400A09A7F}">
      <dgm:prSet/>
      <dgm:spPr/>
      <dgm:t>
        <a:bodyPr/>
        <a:lstStyle/>
        <a:p>
          <a:endParaRPr lang="en-US"/>
        </a:p>
      </dgm:t>
    </dgm:pt>
    <dgm:pt modelId="{FF5B03EE-1C94-454E-AF66-594A5CB985C5}" type="pres">
      <dgm:prSet presAssocID="{1A6F0E55-57AE-4E1B-89E3-E2C72F383EFE}" presName="Name0" presStyleCnt="0">
        <dgm:presLayoutVars>
          <dgm:dir/>
          <dgm:resizeHandles val="exact"/>
        </dgm:presLayoutVars>
      </dgm:prSet>
      <dgm:spPr/>
    </dgm:pt>
    <dgm:pt modelId="{E0382A49-9ED9-4E5D-993A-4E36906527A6}" type="pres">
      <dgm:prSet presAssocID="{A00A7D65-C60B-44EA-BCEF-BB98904F56ED}" presName="node" presStyleLbl="node1" presStyleIdx="0" presStyleCnt="3" custScaleY="178102">
        <dgm:presLayoutVars>
          <dgm:bulletEnabled val="1"/>
        </dgm:presLayoutVars>
      </dgm:prSet>
      <dgm:spPr/>
    </dgm:pt>
    <dgm:pt modelId="{653B2EE4-9862-4638-B11E-CA34629695A2}" type="pres">
      <dgm:prSet presAssocID="{8B699A14-66D8-4115-B47C-FC423151A2CC}" presName="sibTrans" presStyleLbl="sibTrans2D1" presStyleIdx="0" presStyleCnt="2"/>
      <dgm:spPr/>
    </dgm:pt>
    <dgm:pt modelId="{196098E4-F93F-4041-AD24-6B72EC776F97}" type="pres">
      <dgm:prSet presAssocID="{8B699A14-66D8-4115-B47C-FC423151A2CC}" presName="connectorText" presStyleLbl="sibTrans2D1" presStyleIdx="0" presStyleCnt="2"/>
      <dgm:spPr/>
    </dgm:pt>
    <dgm:pt modelId="{59847650-CDBC-4763-B162-DF000AF164D4}" type="pres">
      <dgm:prSet presAssocID="{BC7D09EE-AAD7-4F4B-B784-EA13A50983C8}" presName="node" presStyleLbl="node1" presStyleIdx="1" presStyleCnt="3" custScaleY="176121">
        <dgm:presLayoutVars>
          <dgm:bulletEnabled val="1"/>
        </dgm:presLayoutVars>
      </dgm:prSet>
      <dgm:spPr/>
    </dgm:pt>
    <dgm:pt modelId="{2F8EBD2F-7070-487E-BDBB-F2C64E26CB41}" type="pres">
      <dgm:prSet presAssocID="{CEA6A0A3-C492-45FC-89E1-6BC09447051C}" presName="sibTrans" presStyleLbl="sibTrans2D1" presStyleIdx="1" presStyleCnt="2"/>
      <dgm:spPr/>
    </dgm:pt>
    <dgm:pt modelId="{8D487294-1243-4283-BBE9-BF5615A5AE37}" type="pres">
      <dgm:prSet presAssocID="{CEA6A0A3-C492-45FC-89E1-6BC09447051C}" presName="connectorText" presStyleLbl="sibTrans2D1" presStyleIdx="1" presStyleCnt="2"/>
      <dgm:spPr/>
    </dgm:pt>
    <dgm:pt modelId="{631B8444-687E-47FF-AD27-F71F5DD7B97A}" type="pres">
      <dgm:prSet presAssocID="{E281BC46-813F-4EF0-ABA6-D4797ADC0EBA}" presName="node" presStyleLbl="node1" presStyleIdx="2" presStyleCnt="3" custScaleY="177007">
        <dgm:presLayoutVars>
          <dgm:bulletEnabled val="1"/>
        </dgm:presLayoutVars>
      </dgm:prSet>
      <dgm:spPr/>
    </dgm:pt>
  </dgm:ptLst>
  <dgm:cxnLst>
    <dgm:cxn modelId="{75EBD007-7529-40E7-88A3-1FE6E149CC7C}" type="presOf" srcId="{1A6F0E55-57AE-4E1B-89E3-E2C72F383EFE}" destId="{FF5B03EE-1C94-454E-AF66-594A5CB985C5}" srcOrd="0" destOrd="0" presId="urn:microsoft.com/office/officeart/2005/8/layout/process1"/>
    <dgm:cxn modelId="{DD9CAA30-F8B5-4504-BAE9-889973F806A0}" srcId="{1A6F0E55-57AE-4E1B-89E3-E2C72F383EFE}" destId="{BC7D09EE-AAD7-4F4B-B784-EA13A50983C8}" srcOrd="1" destOrd="0" parTransId="{7D86FBA1-C5D3-4BB6-9C0E-7784D6E0217D}" sibTransId="{CEA6A0A3-C492-45FC-89E1-6BC09447051C}"/>
    <dgm:cxn modelId="{FCF02F6A-2FFF-48E4-A9A1-EFDD0EED4115}" type="presOf" srcId="{E281BC46-813F-4EF0-ABA6-D4797ADC0EBA}" destId="{631B8444-687E-47FF-AD27-F71F5DD7B97A}" srcOrd="0" destOrd="0" presId="urn:microsoft.com/office/officeart/2005/8/layout/process1"/>
    <dgm:cxn modelId="{EBD8FF52-E0AE-4F14-B18D-A7FE43562490}" type="presOf" srcId="{8B699A14-66D8-4115-B47C-FC423151A2CC}" destId="{653B2EE4-9862-4638-B11E-CA34629695A2}" srcOrd="0" destOrd="0" presId="urn:microsoft.com/office/officeart/2005/8/layout/process1"/>
    <dgm:cxn modelId="{F598E458-BA47-470E-8012-5B25915127DE}" srcId="{1A6F0E55-57AE-4E1B-89E3-E2C72F383EFE}" destId="{A00A7D65-C60B-44EA-BCEF-BB98904F56ED}" srcOrd="0" destOrd="0" parTransId="{F68934AA-E87D-4DC1-89A6-924F5F17C3F0}" sibTransId="{8B699A14-66D8-4115-B47C-FC423151A2CC}"/>
    <dgm:cxn modelId="{EBCF1D82-5C6D-42C1-A635-D3C2AE45B1C1}" type="presOf" srcId="{A00A7D65-C60B-44EA-BCEF-BB98904F56ED}" destId="{E0382A49-9ED9-4E5D-993A-4E36906527A6}" srcOrd="0" destOrd="0" presId="urn:microsoft.com/office/officeart/2005/8/layout/process1"/>
    <dgm:cxn modelId="{58499B88-59F1-4FFA-A2DC-531400A09A7F}" srcId="{1A6F0E55-57AE-4E1B-89E3-E2C72F383EFE}" destId="{E281BC46-813F-4EF0-ABA6-D4797ADC0EBA}" srcOrd="2" destOrd="0" parTransId="{66E081B2-2A62-4EFE-9202-151BD3C526FF}" sibTransId="{52074E7A-974D-42D8-B0D5-E33069089562}"/>
    <dgm:cxn modelId="{9A27008A-2B97-4A4E-8435-644D412D2EE8}" type="presOf" srcId="{CEA6A0A3-C492-45FC-89E1-6BC09447051C}" destId="{2F8EBD2F-7070-487E-BDBB-F2C64E26CB41}" srcOrd="0" destOrd="0" presId="urn:microsoft.com/office/officeart/2005/8/layout/process1"/>
    <dgm:cxn modelId="{F815E791-D610-42FD-95E8-DF4CEE2314D1}" type="presOf" srcId="{BC7D09EE-AAD7-4F4B-B784-EA13A50983C8}" destId="{59847650-CDBC-4763-B162-DF000AF164D4}" srcOrd="0" destOrd="0" presId="urn:microsoft.com/office/officeart/2005/8/layout/process1"/>
    <dgm:cxn modelId="{2369E795-FDA7-4E78-84D7-5758030F918D}" type="presOf" srcId="{8B699A14-66D8-4115-B47C-FC423151A2CC}" destId="{196098E4-F93F-4041-AD24-6B72EC776F97}" srcOrd="1" destOrd="0" presId="urn:microsoft.com/office/officeart/2005/8/layout/process1"/>
    <dgm:cxn modelId="{1DC15396-F6CD-489A-96F5-19EB89E8A9FF}" type="presOf" srcId="{CEA6A0A3-C492-45FC-89E1-6BC09447051C}" destId="{8D487294-1243-4283-BBE9-BF5615A5AE37}" srcOrd="1" destOrd="0" presId="urn:microsoft.com/office/officeart/2005/8/layout/process1"/>
    <dgm:cxn modelId="{31C9EA23-AB28-4ECE-890B-DBE02D92C79B}" type="presParOf" srcId="{FF5B03EE-1C94-454E-AF66-594A5CB985C5}" destId="{E0382A49-9ED9-4E5D-993A-4E36906527A6}" srcOrd="0" destOrd="0" presId="urn:microsoft.com/office/officeart/2005/8/layout/process1"/>
    <dgm:cxn modelId="{72FF4637-0C25-419F-9BA9-B355A33B1202}" type="presParOf" srcId="{FF5B03EE-1C94-454E-AF66-594A5CB985C5}" destId="{653B2EE4-9862-4638-B11E-CA34629695A2}" srcOrd="1" destOrd="0" presId="urn:microsoft.com/office/officeart/2005/8/layout/process1"/>
    <dgm:cxn modelId="{800FB807-9005-4D33-A12D-5799A408B95B}" type="presParOf" srcId="{653B2EE4-9862-4638-B11E-CA34629695A2}" destId="{196098E4-F93F-4041-AD24-6B72EC776F97}" srcOrd="0" destOrd="0" presId="urn:microsoft.com/office/officeart/2005/8/layout/process1"/>
    <dgm:cxn modelId="{3B469793-0EF6-47A4-A87B-F64775EAE1EB}" type="presParOf" srcId="{FF5B03EE-1C94-454E-AF66-594A5CB985C5}" destId="{59847650-CDBC-4763-B162-DF000AF164D4}" srcOrd="2" destOrd="0" presId="urn:microsoft.com/office/officeart/2005/8/layout/process1"/>
    <dgm:cxn modelId="{20D52277-05C4-4FFD-83A2-3C8B4D8C1B02}" type="presParOf" srcId="{FF5B03EE-1C94-454E-AF66-594A5CB985C5}" destId="{2F8EBD2F-7070-487E-BDBB-F2C64E26CB41}" srcOrd="3" destOrd="0" presId="urn:microsoft.com/office/officeart/2005/8/layout/process1"/>
    <dgm:cxn modelId="{1B73FBBA-B783-4DEC-B457-25FBF97B74ED}" type="presParOf" srcId="{2F8EBD2F-7070-487E-BDBB-F2C64E26CB41}" destId="{8D487294-1243-4283-BBE9-BF5615A5AE37}" srcOrd="0" destOrd="0" presId="urn:microsoft.com/office/officeart/2005/8/layout/process1"/>
    <dgm:cxn modelId="{C1AA4134-3B3D-4D86-B20D-17489556B4B9}" type="presParOf" srcId="{FF5B03EE-1C94-454E-AF66-594A5CB985C5}" destId="{631B8444-687E-47FF-AD27-F71F5DD7B97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82A49-9ED9-4E5D-993A-4E36906527A6}">
      <dsp:nvSpPr>
        <dsp:cNvPr id="0" name=""/>
        <dsp:cNvSpPr/>
      </dsp:nvSpPr>
      <dsp:spPr>
        <a:xfrm>
          <a:off x="6450" y="1115628"/>
          <a:ext cx="1928098" cy="18327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Qualidade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129" y="1169307"/>
        <a:ext cx="1820740" cy="1725384"/>
      </dsp:txXfrm>
    </dsp:sp>
    <dsp:sp modelId="{653B2EE4-9862-4638-B11E-CA34629695A2}">
      <dsp:nvSpPr>
        <dsp:cNvPr id="0" name=""/>
        <dsp:cNvSpPr/>
      </dsp:nvSpPr>
      <dsp:spPr>
        <a:xfrm>
          <a:off x="2127358" y="1792915"/>
          <a:ext cx="408756" cy="478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127358" y="1888549"/>
        <a:ext cx="286129" cy="286900"/>
      </dsp:txXfrm>
    </dsp:sp>
    <dsp:sp modelId="{59847650-CDBC-4763-B162-DF000AF164D4}">
      <dsp:nvSpPr>
        <dsp:cNvPr id="0" name=""/>
        <dsp:cNvSpPr/>
      </dsp:nvSpPr>
      <dsp:spPr>
        <a:xfrm>
          <a:off x="2705788" y="1110504"/>
          <a:ext cx="1928098" cy="1842991"/>
        </a:xfrm>
        <a:prstGeom prst="roundRect">
          <a:avLst>
            <a:gd name="adj" fmla="val 10000"/>
          </a:avLst>
        </a:prstGeom>
        <a:solidFill>
          <a:schemeClr val="accent5">
            <a:hueOff val="4015415"/>
            <a:satOff val="-11302"/>
            <a:lumOff val="-1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Experiência</a:t>
          </a:r>
          <a:r>
            <a:rPr lang="en-US" sz="2300" kern="1200" dirty="0"/>
            <a:t> </a:t>
          </a:r>
        </a:p>
      </dsp:txBody>
      <dsp:txXfrm>
        <a:off x="2759767" y="1164483"/>
        <a:ext cx="1820140" cy="1735033"/>
      </dsp:txXfrm>
    </dsp:sp>
    <dsp:sp modelId="{2F8EBD2F-7070-487E-BDBB-F2C64E26CB41}">
      <dsp:nvSpPr>
        <dsp:cNvPr id="0" name=""/>
        <dsp:cNvSpPr/>
      </dsp:nvSpPr>
      <dsp:spPr>
        <a:xfrm>
          <a:off x="4826696" y="1792915"/>
          <a:ext cx="408756" cy="478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030830"/>
            <a:satOff val="-22605"/>
            <a:lumOff val="-2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826696" y="1888549"/>
        <a:ext cx="286129" cy="286900"/>
      </dsp:txXfrm>
    </dsp:sp>
    <dsp:sp modelId="{631B8444-687E-47FF-AD27-F71F5DD7B97A}">
      <dsp:nvSpPr>
        <dsp:cNvPr id="0" name=""/>
        <dsp:cNvSpPr/>
      </dsp:nvSpPr>
      <dsp:spPr>
        <a:xfrm>
          <a:off x="5405125" y="1110504"/>
          <a:ext cx="1928098" cy="1842991"/>
        </a:xfrm>
        <a:prstGeom prst="roundRect">
          <a:avLst>
            <a:gd name="adj" fmla="val 10000"/>
          </a:avLst>
        </a:prstGeom>
        <a:solidFill>
          <a:schemeClr val="accent5">
            <a:hueOff val="8030830"/>
            <a:satOff val="-22605"/>
            <a:lumOff val="-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Tecnologia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59104" y="1164483"/>
        <a:ext cx="1820140" cy="1735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82A49-9ED9-4E5D-993A-4E36906527A6}">
      <dsp:nvSpPr>
        <dsp:cNvPr id="0" name=""/>
        <dsp:cNvSpPr/>
      </dsp:nvSpPr>
      <dsp:spPr>
        <a:xfrm>
          <a:off x="6450" y="1001805"/>
          <a:ext cx="1928098" cy="20603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Produtos</a:t>
          </a:r>
          <a:endParaRPr lang="en-US" sz="2300" b="1" kern="1200" dirty="0">
            <a:solidFill>
              <a:srgbClr val="FFFFF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922" y="1058277"/>
        <a:ext cx="1815154" cy="1947444"/>
      </dsp:txXfrm>
    </dsp:sp>
    <dsp:sp modelId="{653B2EE4-9862-4638-B11E-CA34629695A2}">
      <dsp:nvSpPr>
        <dsp:cNvPr id="0" name=""/>
        <dsp:cNvSpPr/>
      </dsp:nvSpPr>
      <dsp:spPr>
        <a:xfrm>
          <a:off x="2127358" y="1792915"/>
          <a:ext cx="408756" cy="4781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rgbClr val="FF0000"/>
            </a:solidFill>
          </a:endParaRPr>
        </a:p>
      </dsp:txBody>
      <dsp:txXfrm>
        <a:off x="2127358" y="1888549"/>
        <a:ext cx="286129" cy="286900"/>
      </dsp:txXfrm>
    </dsp:sp>
    <dsp:sp modelId="{59847650-CDBC-4763-B162-DF000AF164D4}">
      <dsp:nvSpPr>
        <dsp:cNvPr id="0" name=""/>
        <dsp:cNvSpPr/>
      </dsp:nvSpPr>
      <dsp:spPr>
        <a:xfrm>
          <a:off x="2705788" y="1013264"/>
          <a:ext cx="1928098" cy="20374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Consultoria</a:t>
          </a:r>
          <a:r>
            <a:rPr lang="en-US" sz="2300" kern="1200" dirty="0"/>
            <a:t> </a:t>
          </a:r>
        </a:p>
      </dsp:txBody>
      <dsp:txXfrm>
        <a:off x="2762260" y="1069736"/>
        <a:ext cx="1815154" cy="1924527"/>
      </dsp:txXfrm>
    </dsp:sp>
    <dsp:sp modelId="{2F8EBD2F-7070-487E-BDBB-F2C64E26CB41}">
      <dsp:nvSpPr>
        <dsp:cNvPr id="0" name=""/>
        <dsp:cNvSpPr/>
      </dsp:nvSpPr>
      <dsp:spPr>
        <a:xfrm>
          <a:off x="4826696" y="1792915"/>
          <a:ext cx="408756" cy="4781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826696" y="1888549"/>
        <a:ext cx="286129" cy="286900"/>
      </dsp:txXfrm>
    </dsp:sp>
    <dsp:sp modelId="{631B8444-687E-47FF-AD27-F71F5DD7B97A}">
      <dsp:nvSpPr>
        <dsp:cNvPr id="0" name=""/>
        <dsp:cNvSpPr/>
      </dsp:nvSpPr>
      <dsp:spPr>
        <a:xfrm>
          <a:off x="5405125" y="1008139"/>
          <a:ext cx="1928098" cy="20477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Serviços</a:t>
          </a:r>
          <a:r>
            <a:rPr lang="en-US" sz="2300" b="1" kern="1200" dirty="0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300" b="1" kern="1200" dirty="0" err="1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Técnicos</a:t>
          </a:r>
          <a:endParaRPr lang="en-US" sz="2300" b="1" kern="1200" dirty="0">
            <a:solidFill>
              <a:srgbClr val="FFFFF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1597" y="1064611"/>
        <a:ext cx="1815154" cy="1934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9EFEE-B292-E74B-981B-B23D2AD39760}" type="datetimeFigureOut">
              <a:rPr lang="en-US" smtClean="0"/>
              <a:t>20-Jun-18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84DF7-25F6-0A42-A4D4-D205DCAA6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29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FCF4D-F821-844F-890B-C58A3620C05D}" type="datetimeFigureOut">
              <a:rPr lang="en-US" smtClean="0"/>
              <a:t>20-Jun-18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49440-6EF9-3046-8EE8-0B071F0790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36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COVER</a:t>
            </a:r>
            <a:r>
              <a:rPr lang="en-US" baseline="0" dirty="0"/>
              <a:t> PAGE OFFERS THE OPTION TO ADD IMAGERY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3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aproveita</a:t>
            </a:r>
            <a:r>
              <a:rPr lang="en-US" dirty="0"/>
              <a:t> a </a:t>
            </a:r>
            <a:r>
              <a:rPr lang="en-US" dirty="0" err="1"/>
              <a:t>visita</a:t>
            </a:r>
            <a:r>
              <a:rPr lang="en-US" dirty="0"/>
              <a:t> E TIRA TODA INFORMAÇÃO POSSÍVEL </a:t>
            </a:r>
            <a:r>
              <a:rPr lang="en-US" dirty="0" err="1"/>
              <a:t>ou</a:t>
            </a:r>
            <a:r>
              <a:rPr lang="en-US" dirty="0"/>
              <a:t> NÃO VISITA (</a:t>
            </a:r>
            <a:r>
              <a:rPr lang="en-US" dirty="0" err="1"/>
              <a:t>telemetria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Adiciona-se a isso dados técnicos</a:t>
            </a:r>
            <a:r>
              <a:rPr lang="pt-BR" baseline="0" dirty="0"/>
              <a:t> dos medidores como DN e </a:t>
            </a:r>
            <a:r>
              <a:rPr lang="pt-BR" baseline="0" dirty="0" err="1"/>
              <a:t>Qn</a:t>
            </a:r>
            <a:r>
              <a:rPr lang="pt-BR" baseline="0" dirty="0"/>
              <a:t>, tipo de tecnologia </a:t>
            </a:r>
            <a:r>
              <a:rPr lang="pt-BR" baseline="0" dirty="0" err="1"/>
              <a:t>unijato</a:t>
            </a:r>
            <a:r>
              <a:rPr lang="pt-BR" baseline="0" dirty="0"/>
              <a:t>, multijato, dados do consumidor, numero de pessoas que vivem na casa, leituristas, etc. </a:t>
            </a:r>
          </a:p>
          <a:p>
            <a:r>
              <a:rPr lang="pt-BR" baseline="0" dirty="0"/>
              <a:t>Analise de todos esses dados demandam tempo, recursos e nem sempre conseguem ser rotineiras devido aos problemas do dia a dia de uma operação.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B2CAB-C0DD-401A-B27B-B51761FAF2AE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099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Primeiramente</a:t>
            </a:r>
            <a:r>
              <a:rPr lang="pt-BR" baseline="0" dirty="0"/>
              <a:t> in</a:t>
            </a:r>
            <a:r>
              <a:rPr lang="pt-BR" dirty="0"/>
              <a:t>formações</a:t>
            </a:r>
            <a:r>
              <a:rPr lang="pt-BR" baseline="0" dirty="0"/>
              <a:t> gerenciais que servem como base para analises globais, tendências e a democratização dos dados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AE8F-E26B-0B46-84EA-F46F3ECBD7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6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AE8F-E26B-0B46-84EA-F46F3ECBD7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5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AAE8F-E26B-0B46-84EA-F46F3ECBD7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3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Separa</a:t>
            </a:r>
            <a:r>
              <a:rPr lang="en-US" dirty="0"/>
              <a:t> </a:t>
            </a:r>
            <a:r>
              <a:rPr lang="en-US" dirty="0" err="1"/>
              <a:t>automaticamente</a:t>
            </a:r>
            <a:r>
              <a:rPr lang="en-US" dirty="0"/>
              <a:t> </a:t>
            </a:r>
            <a:r>
              <a:rPr lang="en-US" dirty="0" err="1"/>
              <a:t>perdas</a:t>
            </a:r>
            <a:r>
              <a:rPr lang="en-US" dirty="0"/>
              <a:t> REAIS das APARENTES e </a:t>
            </a:r>
            <a:r>
              <a:rPr lang="en-US" dirty="0" err="1"/>
              <a:t>apresenta</a:t>
            </a:r>
            <a:r>
              <a:rPr lang="en-US" dirty="0"/>
              <a:t> KPIs (</a:t>
            </a:r>
            <a:r>
              <a:rPr lang="en-US" dirty="0" err="1"/>
              <a:t>Indicadores</a:t>
            </a:r>
            <a:r>
              <a:rPr lang="en-US" dirty="0"/>
              <a:t> de </a:t>
            </a:r>
            <a:r>
              <a:rPr lang="en-US" dirty="0" err="1"/>
              <a:t>desempenho</a:t>
            </a:r>
            <a:r>
              <a:rPr lang="en-US" dirty="0"/>
              <a:t>) 	QUE SÃO CUSTOMIZÁVEIS – DE ACORDO COM A NECESSIDADE DO CLIENTE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 </a:t>
            </a:r>
            <a:r>
              <a:rPr lang="en-US" dirty="0" err="1"/>
              <a:t>os</a:t>
            </a:r>
            <a:r>
              <a:rPr lang="en-US" dirty="0"/>
              <a:t> dados é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priorizar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para </a:t>
            </a:r>
            <a:r>
              <a:rPr lang="en-US" dirty="0" err="1"/>
              <a:t>pesquisas</a:t>
            </a:r>
            <a:r>
              <a:rPr lang="en-US" dirty="0"/>
              <a:t> de </a:t>
            </a:r>
            <a:r>
              <a:rPr lang="en-US" dirty="0" err="1"/>
              <a:t>vazamentos</a:t>
            </a:r>
            <a:r>
              <a:rPr lang="en-US" dirty="0"/>
              <a:t>, a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pressões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r>
              <a:rPr lang="en-US" dirty="0"/>
              <a:t> de </a:t>
            </a:r>
            <a:r>
              <a:rPr lang="en-US" dirty="0" err="1"/>
              <a:t>calibração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7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91217"/>
            <a:ext cx="8229600" cy="46209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171450" indent="0">
              <a:buNone/>
              <a:defRPr sz="1500">
                <a:solidFill>
                  <a:schemeClr val="tx2"/>
                </a:solidFill>
              </a:defRPr>
            </a:lvl2pPr>
            <a:lvl3pPr marL="285750" indent="0">
              <a:buNone/>
              <a:defRPr sz="1500">
                <a:solidFill>
                  <a:schemeClr val="tx2"/>
                </a:solidFill>
              </a:defRPr>
            </a:lvl3pPr>
            <a:lvl4pPr marL="1371600" indent="0">
              <a:buNone/>
              <a:defRPr sz="1500">
                <a:solidFill>
                  <a:schemeClr val="tx2"/>
                </a:solidFill>
              </a:defRPr>
            </a:lvl4pPr>
            <a:lvl5pPr marL="18288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 |  ‹#›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 marL="628650" indent="-171450">
              <a:defRPr sz="1400">
                <a:solidFill>
                  <a:schemeClr val="bg1"/>
                </a:solidFill>
              </a:defRPr>
            </a:lvl4pPr>
            <a:lvl5pPr marL="800100" indent="-17145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8214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52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08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3336" y="3903142"/>
            <a:ext cx="8037193" cy="389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 goes here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495300" y="4705361"/>
            <a:ext cx="8238280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38647" y="4713826"/>
            <a:ext cx="1828800" cy="31273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 00, 0000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2" y="3314962"/>
            <a:ext cx="8054127" cy="7276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624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1950" y="291430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  |  ‹#›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400">
                <a:solidFill>
                  <a:schemeClr val="bg1"/>
                </a:solidFill>
              </a:defRPr>
            </a:lvl1pPr>
            <a:lvl2pPr marL="171450" indent="0">
              <a:buNone/>
              <a:defRPr sz="1400">
                <a:solidFill>
                  <a:schemeClr val="bg1"/>
                </a:solidFill>
              </a:defRPr>
            </a:lvl2pPr>
            <a:lvl3pPr marL="285750" indent="0">
              <a:buNone/>
              <a:defRPr sz="1400">
                <a:solidFill>
                  <a:schemeClr val="bg1"/>
                </a:solidFill>
              </a:defRPr>
            </a:lvl3pPr>
            <a:lvl4pPr marL="457200" indent="0">
              <a:buNone/>
              <a:defRPr sz="1400">
                <a:solidFill>
                  <a:schemeClr val="bg1"/>
                </a:solidFill>
              </a:defRPr>
            </a:lvl4pPr>
            <a:lvl5pPr marL="62865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/>
              <a:t>Click to edit Master text styles. Click to edit Master text styles. Click to edit Master text styles.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/>
              <a:t>Click to edit Master text styles. Click to edit Master text styles. Click to edit Master text styles.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921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 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02969"/>
            <a:ext cx="82296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2001291"/>
            <a:ext cx="7899400" cy="164506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4pPr marL="1200150" indent="-17145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1543050" indent="-17145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670167"/>
            <a:ext cx="7899400" cy="25415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buNone/>
              <a:defRPr sz="1200" baseline="0">
                <a:solidFill>
                  <a:srgbClr val="5A5A5F"/>
                </a:solidFill>
              </a:defRPr>
            </a:lvl1pPr>
            <a:lvl4pPr marL="1200150" indent="-17145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1543050" indent="-17145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200" dirty="0"/>
              <a:t>Click to edit slide subtitle.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45100" y="4880522"/>
            <a:ext cx="3765550" cy="273050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r>
              <a:rPr lang="en-US">
                <a:solidFill>
                  <a:srgbClr val="84848D"/>
                </a:solidFill>
              </a:rPr>
              <a:t>Webminar Sinduscon / Itron|  </a:t>
            </a:r>
            <a:fld id="{2158687B-1527-CE44-BBCD-DF47F4650F14}" type="slidenum">
              <a:rPr lang="en-US" smtClean="0">
                <a:solidFill>
                  <a:srgbClr val="84848D"/>
                </a:solidFill>
              </a:rPr>
              <a:pPr/>
              <a:t>‹#›</a:t>
            </a:fld>
            <a:endParaRPr lang="en-US" dirty="0">
              <a:solidFill>
                <a:srgbClr val="8484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1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91427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1201306"/>
            <a:ext cx="7899400" cy="1668149"/>
          </a:xfrm>
          <a:prstGeom prst="rect">
            <a:avLst/>
          </a:prstGeom>
        </p:spPr>
        <p:txBody>
          <a:bodyPr>
            <a:spAutoFit/>
          </a:bodyPr>
          <a:lstStyle>
            <a:lvl4pPr marL="1200150" indent="-17145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1543050" indent="-17145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670168"/>
            <a:ext cx="7899400" cy="2772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200" baseline="0">
                <a:solidFill>
                  <a:srgbClr val="5A5A5F"/>
                </a:solidFill>
              </a:defRPr>
            </a:lvl1pPr>
            <a:lvl4pPr marL="1200150" indent="-17145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1543050" indent="-17145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200" dirty="0"/>
              <a:t>Click to edit slide subtitle.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45100" y="4880522"/>
            <a:ext cx="3765550" cy="273050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r>
              <a:rPr lang="en-US">
                <a:solidFill>
                  <a:srgbClr val="84848D"/>
                </a:solidFill>
              </a:rPr>
              <a:t>Webminar Sinduscon / Itron|  </a:t>
            </a:r>
            <a:fld id="{2158687B-1527-CE44-BBCD-DF47F4650F14}" type="slidenum">
              <a:rPr lang="en-US" smtClean="0">
                <a:solidFill>
                  <a:srgbClr val="84848D"/>
                </a:solidFill>
              </a:rPr>
              <a:pPr/>
              <a:t>‹#›</a:t>
            </a:fld>
            <a:endParaRPr lang="en-US" dirty="0">
              <a:solidFill>
                <a:srgbClr val="8484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799" y="4883301"/>
            <a:ext cx="2895600" cy="184837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2" y="4883301"/>
            <a:ext cx="372531" cy="184837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91427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1052395"/>
            <a:ext cx="7899400" cy="1879176"/>
          </a:xfrm>
        </p:spPr>
        <p:txBody>
          <a:bodyPr>
            <a:spAutoFit/>
          </a:bodyPr>
          <a:lstStyle>
            <a:lvl4pPr marL="1200150" indent="-17145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1543050" indent="-17145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670167"/>
            <a:ext cx="7899400" cy="277256"/>
          </a:xfrm>
        </p:spPr>
        <p:txBody>
          <a:bodyPr>
            <a:spAutoFit/>
          </a:bodyPr>
          <a:lstStyle>
            <a:lvl1pPr marL="0" indent="0">
              <a:buNone/>
              <a:defRPr sz="1200" baseline="0">
                <a:solidFill>
                  <a:srgbClr val="5A5A5F"/>
                </a:solidFill>
              </a:defRPr>
            </a:lvl1pPr>
            <a:lvl4pPr marL="1200150" indent="-17145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1543050" indent="-17145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200" dirty="0"/>
              <a:t>Click to edit slide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4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6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0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88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61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tron_Solo_Pos_RGB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11" y="4873973"/>
            <a:ext cx="333590" cy="135365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314110" y="4819650"/>
            <a:ext cx="860129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fld id="{E0E1B5F9-E868-A342-AE6A-97A728E268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1" r:id="rId2"/>
    <p:sldLayoutId id="2147483705" r:id="rId3"/>
    <p:sldLayoutId id="2147483706" r:id="rId4"/>
    <p:sldLayoutId id="2147483707" r:id="rId5"/>
  </p:sldLayoutIdLst>
  <p:transition>
    <p:fad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114300" algn="l" defTabSz="457200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171450" algn="l" defTabSz="457200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8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3" r:id="rId2"/>
    <p:sldLayoutId id="2147483687" r:id="rId3"/>
    <p:sldLayoutId id="2147483688" r:id="rId4"/>
    <p:sldLayoutId id="2147483704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457200" y="3021089"/>
            <a:ext cx="8229600" cy="646331"/>
          </a:xfrm>
          <a:prstGeom prst="rect">
            <a:avLst/>
          </a:prstGeom>
        </p:spPr>
        <p:txBody>
          <a:bodyPr vert="horz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spc="-6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cap="all" dirty="0">
                <a:solidFill>
                  <a:prstClr val="white">
                    <a:lumMod val="95000"/>
                  </a:prstClr>
                </a:solidFill>
              </a:rPr>
              <a:t>THANK YOU</a:t>
            </a:r>
          </a:p>
        </p:txBody>
      </p:sp>
      <p:pic>
        <p:nvPicPr>
          <p:cNvPr id="8" name="Picture 7" descr="Itron_Solo_Pos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1" y="4470691"/>
            <a:ext cx="706969" cy="274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1100" y="4607978"/>
            <a:ext cx="2425700" cy="25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F3B329"/>
                </a:solidFill>
                <a:latin typeface="Arial"/>
                <a:cs typeface="Arial"/>
              </a:rPr>
              <a:t>www.itron.com</a:t>
            </a:r>
          </a:p>
        </p:txBody>
      </p:sp>
    </p:spTree>
    <p:extLst>
      <p:ext uri="{BB962C8B-B14F-4D97-AF65-F5344CB8AC3E}">
        <p14:creationId xmlns:p14="http://schemas.microsoft.com/office/powerpoint/2010/main" val="37404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ron_Ribbon_P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7" y="2"/>
            <a:ext cx="728132" cy="8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-50">
          <a:solidFill>
            <a:srgbClr val="ED302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»"/>
        <a:defRPr sz="1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-"/>
        <a:defRPr sz="18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captaÃ§Ã£o rio piracicaba americana">
            <a:extLst>
              <a:ext uri="{FF2B5EF4-FFF2-40B4-BE49-F238E27FC236}">
                <a16:creationId xmlns:a16="http://schemas.microsoft.com/office/drawing/2014/main" id="{CF8728C6-3BB2-4676-9C1B-2A3E3310643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b="124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3276862"/>
            <a:ext cx="9144000" cy="1199888"/>
          </a:xfrm>
          <a:prstGeom prst="rect">
            <a:avLst/>
          </a:prstGeom>
          <a:solidFill>
            <a:srgbClr val="141313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95300" y="3805640"/>
            <a:ext cx="82382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/>
          <p:cNvSpPr txBox="1">
            <a:spLocks/>
          </p:cNvSpPr>
          <p:nvPr/>
        </p:nvSpPr>
        <p:spPr>
          <a:xfrm>
            <a:off x="406402" y="3276862"/>
            <a:ext cx="8054127" cy="72760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3600" b="0" kern="1200" baseline="0">
                <a:solidFill>
                  <a:srgbClr val="FFFFF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–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Os avanços tecnológicos no Combate às Perdas</a:t>
            </a:r>
          </a:p>
        </p:txBody>
      </p:sp>
      <p:pic>
        <p:nvPicPr>
          <p:cNvPr id="14" name="Picture 13" descr="Itron_Ribbon_PP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7" y="2"/>
            <a:ext cx="728132" cy="81914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3DAE90-10A2-459A-A2D2-906CB2B411B4}"/>
              </a:ext>
            </a:extLst>
          </p:cNvPr>
          <p:cNvSpPr txBox="1">
            <a:spLocks/>
          </p:cNvSpPr>
          <p:nvPr/>
        </p:nvSpPr>
        <p:spPr>
          <a:xfrm>
            <a:off x="406402" y="3848559"/>
            <a:ext cx="8054127" cy="72760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3600" b="0" kern="1200" baseline="0">
                <a:solidFill>
                  <a:srgbClr val="FFFFF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–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SEMINÁRIO – </a:t>
            </a:r>
            <a:r>
              <a:rPr lang="pt-BR" sz="1600" dirty="0"/>
              <a:t>Os avanços no combate às perdas nos Sistemas de Abastecimento</a:t>
            </a:r>
          </a:p>
          <a:p>
            <a:r>
              <a:rPr lang="en-US" sz="1600" dirty="0"/>
              <a:t>21/06/2018 – SENAI Americana</a:t>
            </a:r>
          </a:p>
        </p:txBody>
      </p:sp>
      <p:pic>
        <p:nvPicPr>
          <p:cNvPr id="1032" name="Picture 8" descr="Resultado de imagem para consorcio pcj">
            <a:extLst>
              <a:ext uri="{FF2B5EF4-FFF2-40B4-BE49-F238E27FC236}">
                <a16:creationId xmlns:a16="http://schemas.microsoft.com/office/drawing/2014/main" id="{2CA5DFCF-115C-4EA8-8B4B-99F5BE3B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93" y="-2465"/>
            <a:ext cx="2528047" cy="82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55" y="272250"/>
            <a:ext cx="8229600" cy="461663"/>
          </a:xfrm>
        </p:spPr>
        <p:txBody>
          <a:bodyPr vert="horz" lIns="91438" tIns="45719" rIns="91438" bIns="45719" rtlCol="0" anchor="ctr">
            <a:spAutoFit/>
          </a:bodyPr>
          <a:lstStyle/>
          <a:p>
            <a:pPr algn="l"/>
            <a:r>
              <a:rPr lang="pt-BR" dirty="0"/>
              <a:t>Solução perdas aparentes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82" y="2381"/>
            <a:ext cx="2189418" cy="179795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812360" y="1344830"/>
            <a:ext cx="756119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DIS</a:t>
            </a:r>
          </a:p>
        </p:txBody>
      </p:sp>
      <p:sp>
        <p:nvSpPr>
          <p:cNvPr id="10" name="3 Marcador de contenido"/>
          <p:cNvSpPr>
            <a:spLocks noGrp="1"/>
          </p:cNvSpPr>
          <p:nvPr>
            <p:ph sz="quarter" idx="14"/>
          </p:nvPr>
        </p:nvSpPr>
        <p:spPr>
          <a:xfrm>
            <a:off x="170518" y="662915"/>
            <a:ext cx="7353811" cy="284693"/>
          </a:xfrm>
        </p:spPr>
        <p:txBody>
          <a:bodyPr/>
          <a:lstStyle/>
          <a:p>
            <a:r>
              <a:rPr lang="pt-BR" sz="1400" b="1" dirty="0"/>
              <a:t>Detalhamento de ações sugeridas: </a:t>
            </a:r>
            <a:r>
              <a:rPr lang="pt-BR" sz="1400" b="1" dirty="0">
                <a:solidFill>
                  <a:srgbClr val="0070C0"/>
                </a:solidFill>
              </a:rPr>
              <a:t>Dimensionamento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09" y="1059573"/>
            <a:ext cx="6492339" cy="346795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5" y="1332834"/>
            <a:ext cx="9042145" cy="323373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1AD37D7-33FB-4F88-BE61-239F55307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10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10257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55" y="272250"/>
            <a:ext cx="8229600" cy="461663"/>
          </a:xfrm>
        </p:spPr>
        <p:txBody>
          <a:bodyPr vert="horz" lIns="91438" tIns="45719" rIns="91438" bIns="45719" rtlCol="0" anchor="ctr">
            <a:spAutoFit/>
          </a:bodyPr>
          <a:lstStyle/>
          <a:p>
            <a:pPr algn="l"/>
            <a:r>
              <a:rPr lang="pt-BR" dirty="0"/>
              <a:t>Solução perdas aparentes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82" y="2381"/>
            <a:ext cx="2189418" cy="179795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812360" y="1344830"/>
            <a:ext cx="756119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DIS</a:t>
            </a:r>
          </a:p>
        </p:txBody>
      </p:sp>
      <p:sp>
        <p:nvSpPr>
          <p:cNvPr id="10" name="3 Marcador de contenido"/>
          <p:cNvSpPr>
            <a:spLocks noGrp="1"/>
          </p:cNvSpPr>
          <p:nvPr>
            <p:ph sz="quarter" idx="14"/>
          </p:nvPr>
        </p:nvSpPr>
        <p:spPr>
          <a:xfrm>
            <a:off x="170518" y="662915"/>
            <a:ext cx="7353811" cy="284693"/>
          </a:xfrm>
        </p:spPr>
        <p:txBody>
          <a:bodyPr/>
          <a:lstStyle/>
          <a:p>
            <a:r>
              <a:rPr lang="pt-BR" sz="1400" b="1" dirty="0"/>
              <a:t>Detalhamento de ações sugeridas: </a:t>
            </a:r>
            <a:r>
              <a:rPr lang="pt-BR" sz="1400" b="1" dirty="0">
                <a:solidFill>
                  <a:srgbClr val="0070C0"/>
                </a:solidFill>
              </a:rPr>
              <a:t>Consumo Decrescente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3" y="1331264"/>
            <a:ext cx="6231219" cy="33161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70" y="1344830"/>
            <a:ext cx="8408609" cy="327954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837672" y="1800334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Necessidade de verificação: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Possíveis Fraudes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Envelhecimento precoce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Mudança de perfil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Escassez hídrica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endParaRPr lang="pt-BR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E0C77-96F9-4B51-877C-303BC256A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416" y="1393929"/>
            <a:ext cx="7743825" cy="3181350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D1BFFB5-AC26-43FA-9DA9-C110E16E3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11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4433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1950" y="291217"/>
            <a:ext cx="8229600" cy="462093"/>
          </a:xfrm>
        </p:spPr>
        <p:txBody>
          <a:bodyPr/>
          <a:lstStyle/>
          <a:p>
            <a:r>
              <a:rPr lang="pt-BR" dirty="0"/>
              <a:t>Grandes consumidores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99"/>
          <a:stretch/>
        </p:blipFill>
        <p:spPr>
          <a:xfrm>
            <a:off x="8145327" y="170445"/>
            <a:ext cx="809315" cy="890899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961748" y="1283010"/>
            <a:ext cx="4287467" cy="2979201"/>
            <a:chOff x="240525" y="1283010"/>
            <a:chExt cx="4287467" cy="2979201"/>
          </a:xfrm>
        </p:grpSpPr>
        <p:pic>
          <p:nvPicPr>
            <p:cNvPr id="30" name="Picture 29" descr="flostar M cyble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1024" y="3271470"/>
              <a:ext cx="578584" cy="536599"/>
            </a:xfrm>
            <a:prstGeom prst="rect">
              <a:avLst/>
            </a:prstGeom>
            <a:noFill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822" y="3128758"/>
              <a:ext cx="885006" cy="836612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 flipV="1">
              <a:off x="2067633" y="2890904"/>
              <a:ext cx="218872" cy="51376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591024" y="2881390"/>
              <a:ext cx="428229" cy="44843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963755" y="3851834"/>
              <a:ext cx="1399513" cy="4103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355" tIns="45678" rIns="91355" bIns="45678" anchor="t" anchorCtr="0">
              <a:spAutoFit/>
            </a:bodyPr>
            <a:lstStyle/>
            <a:p>
              <a:r>
                <a:rPr lang="pt-BR" sz="999" b="1">
                  <a:solidFill>
                    <a:srgbClr val="000000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Sensor de Pressão</a:t>
              </a:r>
              <a:endParaRPr lang="pt-BR" sz="1199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pt-BR" sz="999" b="1">
                  <a:solidFill>
                    <a:srgbClr val="000000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(Quando Aplicável)</a:t>
              </a:r>
              <a:endParaRPr lang="pt-BR" sz="1199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2286506" y="3851834"/>
              <a:ext cx="1893722" cy="2549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355" tIns="45678" rIns="91355" bIns="45678" anchor="t" anchorCtr="0">
              <a:spAutoFit/>
            </a:bodyPr>
            <a:lstStyle/>
            <a:p>
              <a:r>
                <a:rPr lang="pt-BR" sz="999" b="1">
                  <a:solidFill>
                    <a:srgbClr val="000000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Saída de Pulso - Hidrômetro</a:t>
              </a:r>
              <a:endParaRPr lang="pt-BR" sz="1199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7" name="Picture 36" descr="waterMind analyzer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86666" y="2367625"/>
              <a:ext cx="716252" cy="512496"/>
            </a:xfrm>
            <a:prstGeom prst="rect">
              <a:avLst/>
            </a:prstGeom>
            <a:noFill/>
          </p:spPr>
        </p:pic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2857477" y="2614993"/>
              <a:ext cx="1398880" cy="2549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355" tIns="45678" rIns="91355" bIns="45678" anchor="t" anchorCtr="0">
              <a:spAutoFit/>
            </a:bodyPr>
            <a:lstStyle/>
            <a:p>
              <a:r>
                <a:rPr lang="pt-BR" sz="999" b="1">
                  <a:solidFill>
                    <a:srgbClr val="000000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WaterMind Analyzer</a:t>
              </a:r>
              <a:endParaRPr lang="pt-BR" sz="1199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Lightning Bolt 38"/>
            <p:cNvSpPr/>
            <p:nvPr/>
          </p:nvSpPr>
          <p:spPr>
            <a:xfrm rot="16200000">
              <a:off x="2486444" y="1568387"/>
              <a:ext cx="922874" cy="447261"/>
            </a:xfrm>
            <a:prstGeom prst="lightningBol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355" tIns="45678" rIns="91355" bIns="456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798"/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3128479" y="1532483"/>
              <a:ext cx="1399513" cy="41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355" tIns="45678" rIns="91355" bIns="45678" anchor="t" anchorCtr="0">
              <a:spAutoFit/>
            </a:bodyPr>
            <a:lstStyle/>
            <a:p>
              <a:r>
                <a:rPr lang="pt-BR" sz="999" b="1" dirty="0">
                  <a:solidFill>
                    <a:srgbClr val="0070C0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Dados:</a:t>
              </a:r>
              <a:endParaRPr lang="pt-BR" sz="11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pt-BR" sz="999" b="1" dirty="0">
                  <a:solidFill>
                    <a:srgbClr val="0070C0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GPRS (MODO FTP)</a:t>
              </a:r>
              <a:endParaRPr lang="pt-BR" sz="11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69074" y="2253455"/>
              <a:ext cx="4258918" cy="15957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40525" y="1283010"/>
              <a:ext cx="4287467" cy="28541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Lightning Bolt 42"/>
            <p:cNvSpPr/>
            <p:nvPr/>
          </p:nvSpPr>
          <p:spPr>
            <a:xfrm rot="16200000" flipV="1">
              <a:off x="1634745" y="1592181"/>
              <a:ext cx="922874" cy="361615"/>
            </a:xfrm>
            <a:prstGeom prst="lightningBol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355" tIns="45678" rIns="91355" bIns="456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798"/>
            </a:p>
          </p:txBody>
        </p:sp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696669" y="1532483"/>
              <a:ext cx="1399513" cy="41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355" tIns="45678" rIns="91355" bIns="45678" anchor="t" anchorCtr="0">
              <a:spAutoFit/>
            </a:bodyPr>
            <a:lstStyle/>
            <a:p>
              <a:r>
                <a:rPr lang="pt-BR" sz="999" b="1" dirty="0">
                  <a:solidFill>
                    <a:srgbClr val="0070C0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Alarmes Instantâneos:</a:t>
              </a:r>
              <a:endParaRPr lang="pt-BR" sz="11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pt-BR" sz="999" b="1" dirty="0">
                  <a:solidFill>
                    <a:srgbClr val="0070C0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rPr>
                <a:t>SMS (MODO SMS)</a:t>
              </a:r>
              <a:endParaRPr lang="pt-BR" sz="11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61950" y="76337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t-BR" kern="0" dirty="0">
                <a:solidFill>
                  <a:sysClr val="windowText" lastClr="000000"/>
                </a:solidFill>
              </a:rPr>
              <a:t>Escopo: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669514" y="2883285"/>
            <a:ext cx="2064109" cy="1883395"/>
            <a:chOff x="3036379" y="3093082"/>
            <a:chExt cx="1900529" cy="1735831"/>
          </a:xfrm>
        </p:grpSpPr>
        <p:grpSp>
          <p:nvGrpSpPr>
            <p:cNvPr id="48" name="Group 47"/>
            <p:cNvGrpSpPr/>
            <p:nvPr/>
          </p:nvGrpSpPr>
          <p:grpSpPr>
            <a:xfrm>
              <a:off x="3036379" y="3093082"/>
              <a:ext cx="1900529" cy="1735831"/>
              <a:chOff x="3742268" y="2033349"/>
              <a:chExt cx="4296282" cy="3750707"/>
            </a:xfrm>
          </p:grpSpPr>
          <p:sp>
            <p:nvSpPr>
              <p:cNvPr id="50" name="Shape 6"/>
              <p:cNvSpPr/>
              <p:nvPr/>
            </p:nvSpPr>
            <p:spPr>
              <a:xfrm>
                <a:off x="5156233" y="5716335"/>
                <a:ext cx="1464334" cy="6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8" y="7200"/>
                    </a:moveTo>
                    <a:lnTo>
                      <a:pt x="21600" y="0"/>
                    </a:lnTo>
                    <a:cubicBezTo>
                      <a:pt x="21575" y="2780"/>
                      <a:pt x="21355" y="12687"/>
                      <a:pt x="20651" y="13859"/>
                    </a:cubicBezTo>
                    <a:cubicBezTo>
                      <a:pt x="19347" y="16026"/>
                      <a:pt x="17405" y="15717"/>
                      <a:pt x="17405" y="15717"/>
                    </a:cubicBezTo>
                    <a:lnTo>
                      <a:pt x="12405" y="15717"/>
                    </a:lnTo>
                    <a:lnTo>
                      <a:pt x="9195" y="15717"/>
                    </a:lnTo>
                    <a:lnTo>
                      <a:pt x="4195" y="15717"/>
                    </a:lnTo>
                    <a:cubicBezTo>
                      <a:pt x="4195" y="15717"/>
                      <a:pt x="2253" y="16026"/>
                      <a:pt x="949" y="13859"/>
                    </a:cubicBezTo>
                    <a:cubicBezTo>
                      <a:pt x="245" y="12687"/>
                      <a:pt x="25" y="4217"/>
                      <a:pt x="0" y="1437"/>
                    </a:cubicBezTo>
                    <a:lnTo>
                      <a:pt x="82" y="5385"/>
                    </a:lnTo>
                    <a:cubicBezTo>
                      <a:pt x="82" y="5385"/>
                      <a:pt x="124" y="14404"/>
                      <a:pt x="496" y="17423"/>
                    </a:cubicBezTo>
                    <a:cubicBezTo>
                      <a:pt x="868" y="20442"/>
                      <a:pt x="2101" y="21600"/>
                      <a:pt x="2983" y="21600"/>
                    </a:cubicBezTo>
                    <a:cubicBezTo>
                      <a:pt x="3502" y="21600"/>
                      <a:pt x="6673" y="21600"/>
                      <a:pt x="9195" y="21600"/>
                    </a:cubicBezTo>
                    <a:cubicBezTo>
                      <a:pt x="10959" y="21600"/>
                      <a:pt x="12405" y="21600"/>
                      <a:pt x="12405" y="21600"/>
                    </a:cubicBezTo>
                    <a:cubicBezTo>
                      <a:pt x="14927" y="21600"/>
                      <a:pt x="18098" y="21600"/>
                      <a:pt x="18617" y="21600"/>
                    </a:cubicBezTo>
                    <a:cubicBezTo>
                      <a:pt x="19499" y="21600"/>
                      <a:pt x="20732" y="20442"/>
                      <a:pt x="21104" y="17423"/>
                    </a:cubicBezTo>
                    <a:cubicBezTo>
                      <a:pt x="21476" y="14404"/>
                      <a:pt x="21518" y="7200"/>
                      <a:pt x="21518" y="7200"/>
                    </a:cubicBezTo>
                    <a:close/>
                  </a:path>
                </a:pathLst>
              </a:custGeom>
              <a:solidFill>
                <a:srgbClr val="32373C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1" name="Shape 6"/>
              <p:cNvSpPr/>
              <p:nvPr/>
            </p:nvSpPr>
            <p:spPr>
              <a:xfrm>
                <a:off x="5148520" y="5698509"/>
                <a:ext cx="1479760" cy="6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8" y="7200"/>
                    </a:moveTo>
                    <a:lnTo>
                      <a:pt x="21600" y="0"/>
                    </a:lnTo>
                    <a:cubicBezTo>
                      <a:pt x="21575" y="2780"/>
                      <a:pt x="21355" y="12687"/>
                      <a:pt x="20651" y="13859"/>
                    </a:cubicBezTo>
                    <a:cubicBezTo>
                      <a:pt x="19347" y="16026"/>
                      <a:pt x="17405" y="15717"/>
                      <a:pt x="17405" y="15717"/>
                    </a:cubicBezTo>
                    <a:lnTo>
                      <a:pt x="12405" y="15717"/>
                    </a:lnTo>
                    <a:lnTo>
                      <a:pt x="9195" y="15717"/>
                    </a:lnTo>
                    <a:lnTo>
                      <a:pt x="4195" y="15717"/>
                    </a:lnTo>
                    <a:cubicBezTo>
                      <a:pt x="4195" y="15717"/>
                      <a:pt x="2253" y="16026"/>
                      <a:pt x="949" y="13859"/>
                    </a:cubicBezTo>
                    <a:cubicBezTo>
                      <a:pt x="245" y="12687"/>
                      <a:pt x="25" y="4217"/>
                      <a:pt x="0" y="1437"/>
                    </a:cubicBezTo>
                    <a:lnTo>
                      <a:pt x="82" y="5385"/>
                    </a:lnTo>
                    <a:cubicBezTo>
                      <a:pt x="82" y="5385"/>
                      <a:pt x="124" y="14404"/>
                      <a:pt x="496" y="17423"/>
                    </a:cubicBezTo>
                    <a:cubicBezTo>
                      <a:pt x="868" y="20442"/>
                      <a:pt x="2101" y="21600"/>
                      <a:pt x="2983" y="21600"/>
                    </a:cubicBezTo>
                    <a:cubicBezTo>
                      <a:pt x="3502" y="21600"/>
                      <a:pt x="6673" y="21600"/>
                      <a:pt x="9195" y="21600"/>
                    </a:cubicBezTo>
                    <a:cubicBezTo>
                      <a:pt x="10959" y="21600"/>
                      <a:pt x="12405" y="21600"/>
                      <a:pt x="12405" y="21600"/>
                    </a:cubicBezTo>
                    <a:cubicBezTo>
                      <a:pt x="14927" y="21600"/>
                      <a:pt x="18098" y="21600"/>
                      <a:pt x="18617" y="21600"/>
                    </a:cubicBezTo>
                    <a:cubicBezTo>
                      <a:pt x="19499" y="21600"/>
                      <a:pt x="20732" y="20442"/>
                      <a:pt x="21104" y="17423"/>
                    </a:cubicBezTo>
                    <a:cubicBezTo>
                      <a:pt x="21476" y="14404"/>
                      <a:pt x="21518" y="7200"/>
                      <a:pt x="21518" y="7200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30000"/>
                    </a:srgbClr>
                  </a:gs>
                  <a:gs pos="76000">
                    <a:srgbClr val="32373C">
                      <a:alpha val="80000"/>
                    </a:srgbClr>
                  </a:gs>
                </a:gsLst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2" name="Shape 7"/>
              <p:cNvSpPr/>
              <p:nvPr/>
            </p:nvSpPr>
            <p:spPr>
              <a:xfrm>
                <a:off x="3742268" y="4635867"/>
                <a:ext cx="4296281" cy="48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382"/>
                    </a:moveTo>
                    <a:cubicBezTo>
                      <a:pt x="0" y="18816"/>
                      <a:pt x="315" y="21600"/>
                      <a:pt x="703" y="21600"/>
                    </a:cubicBezTo>
                    <a:lnTo>
                      <a:pt x="20897" y="21600"/>
                    </a:lnTo>
                    <a:cubicBezTo>
                      <a:pt x="21285" y="21600"/>
                      <a:pt x="21600" y="18816"/>
                      <a:pt x="21600" y="15382"/>
                    </a:cubicBez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15382"/>
                      <a:pt x="0" y="153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C8CBCF"/>
                  </a:gs>
                  <a:gs pos="100000">
                    <a:srgbClr val="E7E7E8"/>
                  </a:gs>
                </a:gsLst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n-US" sz="1000" dirty="0">
                    <a:solidFill>
                      <a:schemeClr val="bg1"/>
                    </a:solidFill>
                    <a:latin typeface="+mj-lt"/>
                  </a:rPr>
                  <a:t>MDA / Data Intelligence Service</a:t>
                </a:r>
                <a:endParaRPr sz="1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" name="Shape 8"/>
              <p:cNvSpPr/>
              <p:nvPr/>
            </p:nvSpPr>
            <p:spPr>
              <a:xfrm>
                <a:off x="3742268" y="2033349"/>
                <a:ext cx="4296282" cy="2607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5" y="19911"/>
                    </a:moveTo>
                    <a:lnTo>
                      <a:pt x="1025" y="19911"/>
                    </a:lnTo>
                    <a:lnTo>
                      <a:pt x="1025" y="1737"/>
                    </a:lnTo>
                    <a:lnTo>
                      <a:pt x="20575" y="1737"/>
                    </a:lnTo>
                    <a:cubicBezTo>
                      <a:pt x="20575" y="1737"/>
                      <a:pt x="20575" y="19911"/>
                      <a:pt x="20575" y="19911"/>
                    </a:cubicBezTo>
                    <a:close/>
                    <a:moveTo>
                      <a:pt x="20897" y="0"/>
                    </a:moveTo>
                    <a:lnTo>
                      <a:pt x="703" y="0"/>
                    </a:lnTo>
                    <a:cubicBezTo>
                      <a:pt x="315" y="0"/>
                      <a:pt x="0" y="518"/>
                      <a:pt x="0" y="115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58"/>
                    </a:lnTo>
                    <a:cubicBezTo>
                      <a:pt x="21600" y="518"/>
                      <a:pt x="21285" y="0"/>
                      <a:pt x="20897" y="0"/>
                    </a:cubicBezTo>
                    <a:close/>
                  </a:path>
                </a:pathLst>
              </a:custGeom>
              <a:gradFill>
                <a:gsLst>
                  <a:gs pos="6000">
                    <a:srgbClr val="32373C"/>
                  </a:gs>
                  <a:gs pos="62000">
                    <a:srgbClr val="000000"/>
                  </a:gs>
                </a:gsLst>
                <a:lin ang="18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4" name="Shape 9"/>
              <p:cNvSpPr/>
              <p:nvPr/>
            </p:nvSpPr>
            <p:spPr>
              <a:xfrm>
                <a:off x="5154883" y="5711236"/>
                <a:ext cx="1468712" cy="45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21512" y="0"/>
                    </a:moveTo>
                    <a:cubicBezTo>
                      <a:pt x="21499" y="3516"/>
                      <a:pt x="21438" y="9477"/>
                      <a:pt x="21185" y="12548"/>
                    </a:cubicBezTo>
                    <a:cubicBezTo>
                      <a:pt x="20811" y="17077"/>
                      <a:pt x="19488" y="18813"/>
                      <a:pt x="18603" y="18813"/>
                    </a:cubicBezTo>
                    <a:cubicBezTo>
                      <a:pt x="18082" y="18813"/>
                      <a:pt x="14899" y="18813"/>
                      <a:pt x="12368" y="18813"/>
                    </a:cubicBezTo>
                    <a:cubicBezTo>
                      <a:pt x="12368" y="18813"/>
                      <a:pt x="10917" y="18813"/>
                      <a:pt x="9148" y="18813"/>
                    </a:cubicBezTo>
                    <a:cubicBezTo>
                      <a:pt x="6617" y="18813"/>
                      <a:pt x="3434" y="18813"/>
                      <a:pt x="2913" y="18813"/>
                    </a:cubicBezTo>
                    <a:cubicBezTo>
                      <a:pt x="2028" y="18813"/>
                      <a:pt x="705" y="17077"/>
                      <a:pt x="331" y="12548"/>
                    </a:cubicBezTo>
                    <a:cubicBezTo>
                      <a:pt x="78" y="9477"/>
                      <a:pt x="17" y="3516"/>
                      <a:pt x="4" y="0"/>
                    </a:cubicBezTo>
                    <a:lnTo>
                      <a:pt x="2" y="0"/>
                    </a:lnTo>
                    <a:cubicBezTo>
                      <a:pt x="2" y="0"/>
                      <a:pt x="-42" y="10806"/>
                      <a:pt x="331" y="15335"/>
                    </a:cubicBezTo>
                    <a:cubicBezTo>
                      <a:pt x="705" y="19864"/>
                      <a:pt x="2028" y="21600"/>
                      <a:pt x="2913" y="21600"/>
                    </a:cubicBezTo>
                    <a:cubicBezTo>
                      <a:pt x="3434" y="21600"/>
                      <a:pt x="6617" y="21600"/>
                      <a:pt x="9148" y="21600"/>
                    </a:cubicBezTo>
                    <a:cubicBezTo>
                      <a:pt x="10917" y="21600"/>
                      <a:pt x="12368" y="21600"/>
                      <a:pt x="12368" y="21600"/>
                    </a:cubicBezTo>
                    <a:cubicBezTo>
                      <a:pt x="14899" y="21600"/>
                      <a:pt x="18082" y="21600"/>
                      <a:pt x="18603" y="21600"/>
                    </a:cubicBezTo>
                    <a:cubicBezTo>
                      <a:pt x="19488" y="21600"/>
                      <a:pt x="20811" y="19864"/>
                      <a:pt x="21185" y="15335"/>
                    </a:cubicBezTo>
                    <a:cubicBezTo>
                      <a:pt x="21558" y="10806"/>
                      <a:pt x="21514" y="0"/>
                      <a:pt x="21514" y="0"/>
                    </a:cubicBezTo>
                    <a:cubicBezTo>
                      <a:pt x="21514" y="0"/>
                      <a:pt x="21512" y="0"/>
                      <a:pt x="21512" y="0"/>
                    </a:cubicBezTo>
                    <a:close/>
                  </a:path>
                </a:pathLst>
              </a:custGeom>
              <a:solidFill>
                <a:srgbClr val="000000">
                  <a:alpha val="7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5" name="Shape 10"/>
              <p:cNvSpPr/>
              <p:nvPr/>
            </p:nvSpPr>
            <p:spPr>
              <a:xfrm>
                <a:off x="5148520" y="5119465"/>
                <a:ext cx="1480148" cy="610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568" extrusionOk="0">
                    <a:moveTo>
                      <a:pt x="20738" y="19920"/>
                    </a:moveTo>
                    <a:cubicBezTo>
                      <a:pt x="20559" y="19543"/>
                      <a:pt x="18693" y="15429"/>
                      <a:pt x="18281" y="13714"/>
                    </a:cubicBezTo>
                    <a:cubicBezTo>
                      <a:pt x="17870" y="12000"/>
                      <a:pt x="17568" y="0"/>
                      <a:pt x="17568" y="0"/>
                    </a:cubicBezTo>
                    <a:lnTo>
                      <a:pt x="12013" y="0"/>
                    </a:lnTo>
                    <a:lnTo>
                      <a:pt x="8905" y="0"/>
                    </a:lnTo>
                    <a:lnTo>
                      <a:pt x="3350" y="0"/>
                    </a:lnTo>
                    <a:cubicBezTo>
                      <a:pt x="3350" y="0"/>
                      <a:pt x="3048" y="12000"/>
                      <a:pt x="2637" y="13714"/>
                    </a:cubicBezTo>
                    <a:cubicBezTo>
                      <a:pt x="2225" y="15429"/>
                      <a:pt x="359" y="19543"/>
                      <a:pt x="180" y="19920"/>
                    </a:cubicBezTo>
                    <a:cubicBezTo>
                      <a:pt x="2" y="20297"/>
                      <a:pt x="-341" y="21120"/>
                      <a:pt x="921" y="21360"/>
                    </a:cubicBezTo>
                    <a:cubicBezTo>
                      <a:pt x="2184" y="21600"/>
                      <a:pt x="4064" y="21566"/>
                      <a:pt x="4064" y="21566"/>
                    </a:cubicBezTo>
                    <a:lnTo>
                      <a:pt x="8905" y="21566"/>
                    </a:lnTo>
                    <a:lnTo>
                      <a:pt x="12013" y="21566"/>
                    </a:lnTo>
                    <a:lnTo>
                      <a:pt x="16854" y="21566"/>
                    </a:lnTo>
                    <a:cubicBezTo>
                      <a:pt x="16854" y="21566"/>
                      <a:pt x="18734" y="21600"/>
                      <a:pt x="19997" y="21360"/>
                    </a:cubicBezTo>
                    <a:cubicBezTo>
                      <a:pt x="21259" y="21120"/>
                      <a:pt x="20916" y="20297"/>
                      <a:pt x="20738" y="19920"/>
                    </a:cubicBezTo>
                    <a:close/>
                  </a:path>
                </a:pathLst>
              </a:custGeom>
              <a:gradFill>
                <a:gsLst>
                  <a:gs pos="66000">
                    <a:srgbClr val="A4A7A8"/>
                  </a:gs>
                  <a:gs pos="0">
                    <a:srgbClr val="A4A7A8"/>
                  </a:gs>
                  <a:gs pos="34000">
                    <a:srgbClr val="F5F8FA"/>
                  </a:gs>
                </a:gsLst>
                <a:lin ang="540000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6" name="Shape 11"/>
              <p:cNvSpPr/>
              <p:nvPr/>
            </p:nvSpPr>
            <p:spPr>
              <a:xfrm>
                <a:off x="5148520" y="5119465"/>
                <a:ext cx="1480148" cy="610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568" extrusionOk="0">
                    <a:moveTo>
                      <a:pt x="20738" y="19920"/>
                    </a:moveTo>
                    <a:cubicBezTo>
                      <a:pt x="20559" y="19543"/>
                      <a:pt x="18693" y="15429"/>
                      <a:pt x="18281" y="13714"/>
                    </a:cubicBezTo>
                    <a:cubicBezTo>
                      <a:pt x="17870" y="12000"/>
                      <a:pt x="17568" y="0"/>
                      <a:pt x="17568" y="0"/>
                    </a:cubicBezTo>
                    <a:lnTo>
                      <a:pt x="12013" y="0"/>
                    </a:lnTo>
                    <a:lnTo>
                      <a:pt x="8905" y="0"/>
                    </a:lnTo>
                    <a:lnTo>
                      <a:pt x="3350" y="0"/>
                    </a:lnTo>
                    <a:cubicBezTo>
                      <a:pt x="3350" y="0"/>
                      <a:pt x="3048" y="12000"/>
                      <a:pt x="2637" y="13714"/>
                    </a:cubicBezTo>
                    <a:cubicBezTo>
                      <a:pt x="2225" y="15429"/>
                      <a:pt x="359" y="19543"/>
                      <a:pt x="180" y="19920"/>
                    </a:cubicBezTo>
                    <a:cubicBezTo>
                      <a:pt x="2" y="20297"/>
                      <a:pt x="-341" y="21120"/>
                      <a:pt x="921" y="21360"/>
                    </a:cubicBezTo>
                    <a:cubicBezTo>
                      <a:pt x="2184" y="21600"/>
                      <a:pt x="4064" y="21566"/>
                      <a:pt x="4064" y="21566"/>
                    </a:cubicBezTo>
                    <a:lnTo>
                      <a:pt x="8905" y="21566"/>
                    </a:lnTo>
                    <a:lnTo>
                      <a:pt x="12013" y="21566"/>
                    </a:lnTo>
                    <a:lnTo>
                      <a:pt x="16854" y="21566"/>
                    </a:lnTo>
                    <a:cubicBezTo>
                      <a:pt x="16854" y="21566"/>
                      <a:pt x="18734" y="21600"/>
                      <a:pt x="19997" y="21360"/>
                    </a:cubicBezTo>
                    <a:cubicBezTo>
                      <a:pt x="21259" y="21120"/>
                      <a:pt x="20916" y="20297"/>
                      <a:pt x="20738" y="19920"/>
                    </a:cubicBezTo>
                    <a:close/>
                  </a:path>
                </a:pathLst>
              </a:custGeom>
              <a:gradFill>
                <a:gsLst>
                  <a:gs pos="65000">
                    <a:srgbClr val="000000">
                      <a:alpha val="30000"/>
                    </a:srgbClr>
                  </a:gs>
                  <a:gs pos="36000">
                    <a:srgbClr val="FFFFFF">
                      <a:alpha val="0"/>
                    </a:srgbClr>
                  </a:gs>
                  <a:gs pos="95000">
                    <a:srgbClr val="FFFFFF">
                      <a:alpha val="0"/>
                    </a:srgbClr>
                  </a:gs>
                </a:gsLst>
                <a:lin ang="540000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7" name="Shape 12"/>
              <p:cNvSpPr/>
              <p:nvPr/>
            </p:nvSpPr>
            <p:spPr>
              <a:xfrm>
                <a:off x="5148520" y="5704872"/>
                <a:ext cx="1480363" cy="45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21515" y="0"/>
                    </a:moveTo>
                    <a:lnTo>
                      <a:pt x="21512" y="0"/>
                    </a:lnTo>
                    <a:cubicBezTo>
                      <a:pt x="21487" y="4170"/>
                      <a:pt x="21268" y="8231"/>
                      <a:pt x="20567" y="9989"/>
                    </a:cubicBezTo>
                    <a:cubicBezTo>
                      <a:pt x="19268" y="13239"/>
                      <a:pt x="17335" y="12776"/>
                      <a:pt x="17335" y="12776"/>
                    </a:cubicBezTo>
                    <a:lnTo>
                      <a:pt x="12356" y="12776"/>
                    </a:lnTo>
                    <a:lnTo>
                      <a:pt x="9160" y="12776"/>
                    </a:lnTo>
                    <a:lnTo>
                      <a:pt x="4181" y="12776"/>
                    </a:lnTo>
                    <a:cubicBezTo>
                      <a:pt x="4181" y="12776"/>
                      <a:pt x="2248" y="13239"/>
                      <a:pt x="949" y="9989"/>
                    </a:cubicBezTo>
                    <a:cubicBezTo>
                      <a:pt x="248" y="8231"/>
                      <a:pt x="29" y="4170"/>
                      <a:pt x="4" y="0"/>
                    </a:cubicBezTo>
                    <a:lnTo>
                      <a:pt x="1" y="0"/>
                    </a:lnTo>
                    <a:cubicBezTo>
                      <a:pt x="1" y="0"/>
                      <a:pt x="-42" y="10806"/>
                      <a:pt x="328" y="15335"/>
                    </a:cubicBezTo>
                    <a:cubicBezTo>
                      <a:pt x="699" y="19864"/>
                      <a:pt x="2096" y="21600"/>
                      <a:pt x="2974" y="21600"/>
                    </a:cubicBezTo>
                    <a:cubicBezTo>
                      <a:pt x="3491" y="21600"/>
                      <a:pt x="6649" y="21600"/>
                      <a:pt x="9160" y="21600"/>
                    </a:cubicBezTo>
                    <a:cubicBezTo>
                      <a:pt x="10916" y="21600"/>
                      <a:pt x="12356" y="21600"/>
                      <a:pt x="12356" y="21600"/>
                    </a:cubicBezTo>
                    <a:cubicBezTo>
                      <a:pt x="14867" y="21600"/>
                      <a:pt x="18025" y="21600"/>
                      <a:pt x="18542" y="21600"/>
                    </a:cubicBezTo>
                    <a:cubicBezTo>
                      <a:pt x="19420" y="21600"/>
                      <a:pt x="20817" y="19864"/>
                      <a:pt x="21188" y="15335"/>
                    </a:cubicBezTo>
                    <a:cubicBezTo>
                      <a:pt x="21558" y="10806"/>
                      <a:pt x="21515" y="0"/>
                      <a:pt x="2151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A6A6A"/>
                  </a:gs>
                  <a:gs pos="87000">
                    <a:srgbClr val="F5F8FA"/>
                  </a:gs>
                  <a:gs pos="13000">
                    <a:srgbClr val="F5F8FA"/>
                  </a:gs>
                  <a:gs pos="100000">
                    <a:srgbClr val="6A6A6A"/>
                  </a:gs>
                </a:gsLst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8" name="Shape 13"/>
              <p:cNvSpPr/>
              <p:nvPr/>
            </p:nvSpPr>
            <p:spPr>
              <a:xfrm>
                <a:off x="5148520" y="5342174"/>
                <a:ext cx="563717" cy="388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4" h="21549" extrusionOk="0">
                    <a:moveTo>
                      <a:pt x="9190" y="0"/>
                    </a:moveTo>
                    <a:cubicBezTo>
                      <a:pt x="8788" y="0"/>
                      <a:pt x="8391" y="32"/>
                      <a:pt x="7999" y="92"/>
                    </a:cubicBezTo>
                    <a:cubicBezTo>
                      <a:pt x="7690" y="4243"/>
                      <a:pt x="7297" y="8100"/>
                      <a:pt x="6856" y="9211"/>
                    </a:cubicBezTo>
                    <a:cubicBezTo>
                      <a:pt x="5786" y="11904"/>
                      <a:pt x="933" y="18368"/>
                      <a:pt x="470" y="18961"/>
                    </a:cubicBezTo>
                    <a:cubicBezTo>
                      <a:pt x="6" y="19553"/>
                      <a:pt x="-886" y="20846"/>
                      <a:pt x="2396" y="21223"/>
                    </a:cubicBezTo>
                    <a:cubicBezTo>
                      <a:pt x="5678" y="21600"/>
                      <a:pt x="10566" y="21546"/>
                      <a:pt x="10566" y="21546"/>
                    </a:cubicBezTo>
                    <a:lnTo>
                      <a:pt x="20377" y="21546"/>
                    </a:lnTo>
                    <a:cubicBezTo>
                      <a:pt x="20596" y="20209"/>
                      <a:pt x="20714" y="18811"/>
                      <a:pt x="20714" y="17372"/>
                    </a:cubicBezTo>
                    <a:cubicBezTo>
                      <a:pt x="20714" y="7778"/>
                      <a:pt x="15555" y="0"/>
                      <a:pt x="9190" y="0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rgbClr val="F5F8FA"/>
                  </a:gs>
                  <a:gs pos="35000">
                    <a:srgbClr val="FFFFFF">
                      <a:alpha val="0"/>
                    </a:srgbClr>
                  </a:gs>
                </a:gsLst>
                <a:lin ang="9000000" scaled="0"/>
                <a:tileRect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9" name="Shape 14"/>
              <p:cNvSpPr/>
              <p:nvPr/>
            </p:nvSpPr>
            <p:spPr>
              <a:xfrm>
                <a:off x="6064811" y="5342174"/>
                <a:ext cx="563717" cy="388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4" h="21549" extrusionOk="0">
                    <a:moveTo>
                      <a:pt x="11524" y="0"/>
                    </a:moveTo>
                    <a:cubicBezTo>
                      <a:pt x="11926" y="0"/>
                      <a:pt x="12323" y="32"/>
                      <a:pt x="12715" y="92"/>
                    </a:cubicBezTo>
                    <a:cubicBezTo>
                      <a:pt x="13024" y="4243"/>
                      <a:pt x="13417" y="8100"/>
                      <a:pt x="13858" y="9211"/>
                    </a:cubicBezTo>
                    <a:cubicBezTo>
                      <a:pt x="14928" y="11904"/>
                      <a:pt x="19781" y="18368"/>
                      <a:pt x="20244" y="18961"/>
                    </a:cubicBezTo>
                    <a:cubicBezTo>
                      <a:pt x="20708" y="19553"/>
                      <a:pt x="21600" y="20846"/>
                      <a:pt x="18318" y="21223"/>
                    </a:cubicBezTo>
                    <a:cubicBezTo>
                      <a:pt x="15036" y="21600"/>
                      <a:pt x="10148" y="21546"/>
                      <a:pt x="10148" y="21546"/>
                    </a:cubicBezTo>
                    <a:lnTo>
                      <a:pt x="337" y="21546"/>
                    </a:lnTo>
                    <a:cubicBezTo>
                      <a:pt x="118" y="20209"/>
                      <a:pt x="0" y="18811"/>
                      <a:pt x="0" y="17372"/>
                    </a:cubicBezTo>
                    <a:cubicBezTo>
                      <a:pt x="0" y="7778"/>
                      <a:pt x="5159" y="0"/>
                      <a:pt x="11524" y="0"/>
                    </a:cubicBezTo>
                    <a:close/>
                  </a:path>
                </a:pathLst>
              </a:custGeom>
              <a:gradFill flip="none" rotWithShape="1">
                <a:gsLst>
                  <a:gs pos="78000">
                    <a:srgbClr val="EEEFF1">
                      <a:alpha val="0"/>
                    </a:srgbClr>
                  </a:gs>
                  <a:gs pos="21000">
                    <a:srgbClr val="F5F8F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0" name="Shape 16"/>
              <p:cNvSpPr/>
              <p:nvPr/>
            </p:nvSpPr>
            <p:spPr>
              <a:xfrm>
                <a:off x="3742268" y="4642230"/>
                <a:ext cx="4296281" cy="5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1E1E3">
                      <a:alpha val="0"/>
                    </a:srgbClr>
                  </a:gs>
                  <a:gs pos="100000">
                    <a:srgbClr val="9EA0A4">
                      <a:alpha val="0"/>
                    </a:srgbClr>
                  </a:gs>
                </a:gsLst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1" name="Shape 17"/>
              <p:cNvSpPr/>
              <p:nvPr/>
            </p:nvSpPr>
            <p:spPr>
              <a:xfrm>
                <a:off x="5861191" y="2084254"/>
                <a:ext cx="55723" cy="55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7" y="2883"/>
                    </a:moveTo>
                    <a:cubicBezTo>
                      <a:pt x="12953" y="-961"/>
                      <a:pt x="6723" y="-961"/>
                      <a:pt x="2882" y="2883"/>
                    </a:cubicBezTo>
                    <a:cubicBezTo>
                      <a:pt x="-961" y="6723"/>
                      <a:pt x="-961" y="12953"/>
                      <a:pt x="2882" y="16797"/>
                    </a:cubicBezTo>
                    <a:cubicBezTo>
                      <a:pt x="6723" y="20639"/>
                      <a:pt x="12953" y="20638"/>
                      <a:pt x="16797" y="16797"/>
                    </a:cubicBezTo>
                    <a:cubicBezTo>
                      <a:pt x="20637" y="12953"/>
                      <a:pt x="20639" y="6723"/>
                      <a:pt x="16797" y="2883"/>
                    </a:cubicBezTo>
                    <a:close/>
                  </a:path>
                </a:pathLst>
              </a:custGeom>
              <a:gradFill>
                <a:gsLst>
                  <a:gs pos="28000">
                    <a:srgbClr val="666666"/>
                  </a:gs>
                  <a:gs pos="86000">
                    <a:srgbClr val="090909"/>
                  </a:gs>
                </a:gsLst>
                <a:lin ang="3558017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2" name="Shape 18"/>
              <p:cNvSpPr/>
              <p:nvPr/>
            </p:nvSpPr>
            <p:spPr>
              <a:xfrm>
                <a:off x="5867554" y="2090617"/>
                <a:ext cx="43907" cy="43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cubicBezTo>
                      <a:pt x="21600" y="16765"/>
                      <a:pt x="16776" y="21600"/>
                      <a:pt x="10800" y="21600"/>
                    </a:cubicBezTo>
                    <a:cubicBezTo>
                      <a:pt x="4840" y="21600"/>
                      <a:pt x="0" y="16765"/>
                      <a:pt x="0" y="10803"/>
                    </a:cubicBezTo>
                    <a:cubicBezTo>
                      <a:pt x="0" y="4835"/>
                      <a:pt x="4840" y="0"/>
                      <a:pt x="10800" y="0"/>
                    </a:cubicBezTo>
                    <a:cubicBezTo>
                      <a:pt x="16776" y="0"/>
                      <a:pt x="21600" y="4835"/>
                      <a:pt x="21600" y="10803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474747"/>
                  </a:gs>
                  <a:gs pos="70000">
                    <a:srgbClr val="060606"/>
                  </a:gs>
                </a:gsLst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3" name="Shape 19"/>
              <p:cNvSpPr/>
              <p:nvPr/>
            </p:nvSpPr>
            <p:spPr>
              <a:xfrm>
                <a:off x="5883462" y="2106525"/>
                <a:ext cx="10795" cy="10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cubicBezTo>
                      <a:pt x="21600" y="16765"/>
                      <a:pt x="16776" y="21600"/>
                      <a:pt x="10800" y="21600"/>
                    </a:cubicBezTo>
                    <a:cubicBezTo>
                      <a:pt x="4839" y="21600"/>
                      <a:pt x="0" y="16765"/>
                      <a:pt x="0" y="10803"/>
                    </a:cubicBezTo>
                    <a:cubicBezTo>
                      <a:pt x="0" y="4835"/>
                      <a:pt x="4839" y="0"/>
                      <a:pt x="10800" y="0"/>
                    </a:cubicBezTo>
                    <a:cubicBezTo>
                      <a:pt x="16776" y="0"/>
                      <a:pt x="21600" y="4835"/>
                      <a:pt x="21600" y="10803"/>
                    </a:cubicBezTo>
                    <a:close/>
                  </a:path>
                </a:pathLst>
              </a:custGeom>
              <a:solidFill>
                <a:srgbClr val="557DB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0471" y="3199352"/>
              <a:ext cx="1665374" cy="996069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243" y="1163284"/>
            <a:ext cx="1820653" cy="1559151"/>
          </a:xfrm>
          <a:prstGeom prst="rect">
            <a:avLst/>
          </a:prstGeom>
        </p:spPr>
      </p:pic>
      <p:sp>
        <p:nvSpPr>
          <p:cNvPr id="65" name="Arrow: Right 64"/>
          <p:cNvSpPr/>
          <p:nvPr/>
        </p:nvSpPr>
        <p:spPr>
          <a:xfrm>
            <a:off x="4958366" y="1532483"/>
            <a:ext cx="1622739" cy="605410"/>
          </a:xfrm>
          <a:prstGeom prst="rightArrow">
            <a:avLst/>
          </a:prstGeom>
          <a:solidFill>
            <a:srgbClr val="00B0F0"/>
          </a:solidFill>
          <a:ln>
            <a:solidFill>
              <a:srgbClr val="3283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6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3" y="2460372"/>
            <a:ext cx="1595245" cy="1977701"/>
          </a:xfrm>
          <a:prstGeom prst="rect">
            <a:avLst/>
          </a:prstGeom>
        </p:spPr>
      </p:pic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872B1E92-7D0C-458E-AD87-418757148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12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34295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962" y="137552"/>
            <a:ext cx="855054" cy="993372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5935703" y="1113678"/>
            <a:ext cx="2655847" cy="773600"/>
            <a:chOff x="3470141" y="2909311"/>
            <a:chExt cx="3439638" cy="113426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141" y="2909311"/>
              <a:ext cx="1134268" cy="1134268"/>
            </a:xfrm>
            <a:prstGeom prst="rect">
              <a:avLst/>
            </a:prstGeom>
          </p:spPr>
        </p:pic>
        <p:pic>
          <p:nvPicPr>
            <p:cNvPr id="11" name="Picture 2" descr="http://clonmelonline.com/wp-content/uploads/2011/10/Temetra-Clonmel.pn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408" y="3095507"/>
              <a:ext cx="2305371" cy="926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1950" y="291217"/>
            <a:ext cx="8229600" cy="462093"/>
          </a:xfrm>
        </p:spPr>
        <p:txBody>
          <a:bodyPr/>
          <a:lstStyle/>
          <a:p>
            <a:r>
              <a:rPr lang="pt-BR" dirty="0"/>
              <a:t>Leitura remota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1950" y="76337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pt-BR" kern="0" dirty="0">
                <a:solidFill>
                  <a:sysClr val="windowText" lastClr="000000"/>
                </a:solidFill>
              </a:rPr>
              <a:t>Escopo: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443474" y="1568674"/>
            <a:ext cx="538205" cy="981993"/>
          </a:xfrm>
          <a:prstGeom prst="line">
            <a:avLst/>
          </a:prstGeom>
          <a:noFill/>
          <a:ln w="6350" cap="flat" cmpd="sng" algn="ctr">
            <a:solidFill>
              <a:srgbClr val="1E1E23"/>
            </a:solidFill>
            <a:prstDash val="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6" name="Picture 6" descr="aquadisplu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558" y="1923872"/>
            <a:ext cx="746439" cy="73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6" descr="aquadisplu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497" y="1257137"/>
            <a:ext cx="746439" cy="73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6"/>
          <a:srcRect l="67487" t="54733"/>
          <a:stretch/>
        </p:blipFill>
        <p:spPr bwMode="auto">
          <a:xfrm>
            <a:off x="1337309" y="979436"/>
            <a:ext cx="517080" cy="57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6"/>
          <a:srcRect l="67487" t="54733"/>
          <a:stretch/>
        </p:blipFill>
        <p:spPr bwMode="auto">
          <a:xfrm>
            <a:off x="2087901" y="813184"/>
            <a:ext cx="517080" cy="57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0" name="Straight Connector 49"/>
          <p:cNvCxnSpPr/>
          <p:nvPr/>
        </p:nvCxnSpPr>
        <p:spPr>
          <a:xfrm flipV="1">
            <a:off x="852582" y="2571833"/>
            <a:ext cx="1487111" cy="10656"/>
          </a:xfrm>
          <a:prstGeom prst="line">
            <a:avLst/>
          </a:prstGeom>
          <a:noFill/>
          <a:ln w="6350" cap="flat" cmpd="sng" algn="ctr">
            <a:solidFill>
              <a:srgbClr val="1E1E23"/>
            </a:solidFill>
            <a:prstDash val="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Straight Connector 50"/>
          <p:cNvCxnSpPr/>
          <p:nvPr/>
        </p:nvCxnSpPr>
        <p:spPr>
          <a:xfrm>
            <a:off x="1319935" y="2006293"/>
            <a:ext cx="1058928" cy="539816"/>
          </a:xfrm>
          <a:prstGeom prst="line">
            <a:avLst/>
          </a:prstGeom>
          <a:noFill/>
          <a:ln w="6350" cap="flat" cmpd="sng" algn="ctr">
            <a:solidFill>
              <a:srgbClr val="1E1E23"/>
            </a:solidFill>
            <a:prstDash val="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Straight Connector 51"/>
          <p:cNvCxnSpPr/>
          <p:nvPr/>
        </p:nvCxnSpPr>
        <p:spPr>
          <a:xfrm>
            <a:off x="1917081" y="1564770"/>
            <a:ext cx="472867" cy="955613"/>
          </a:xfrm>
          <a:prstGeom prst="line">
            <a:avLst/>
          </a:prstGeom>
          <a:noFill/>
          <a:ln w="6350" cap="flat" cmpd="sng" algn="ctr">
            <a:solidFill>
              <a:srgbClr val="1E1E23"/>
            </a:solidFill>
            <a:prstDash val="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Straight Connector 52"/>
          <p:cNvCxnSpPr/>
          <p:nvPr/>
        </p:nvCxnSpPr>
        <p:spPr>
          <a:xfrm flipH="1">
            <a:off x="2413840" y="1476103"/>
            <a:ext cx="114867" cy="1091496"/>
          </a:xfrm>
          <a:prstGeom prst="line">
            <a:avLst/>
          </a:prstGeom>
          <a:noFill/>
          <a:ln w="6350" cap="flat" cmpd="sng" algn="ctr">
            <a:solidFill>
              <a:srgbClr val="1E1E23"/>
            </a:solidFill>
            <a:prstDash val="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4" name="Picture 6" descr="aquadisplu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089" y="2734492"/>
            <a:ext cx="746439" cy="73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5" name="Straight Connector 54"/>
          <p:cNvCxnSpPr/>
          <p:nvPr/>
        </p:nvCxnSpPr>
        <p:spPr>
          <a:xfrm flipV="1">
            <a:off x="961527" y="2546109"/>
            <a:ext cx="1493032" cy="739544"/>
          </a:xfrm>
          <a:prstGeom prst="line">
            <a:avLst/>
          </a:prstGeom>
          <a:noFill/>
          <a:ln w="6350" cap="flat" cmpd="sng" algn="ctr">
            <a:solidFill>
              <a:srgbClr val="1E1E23"/>
            </a:solidFill>
            <a:prstDash val="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6"/>
          <a:srcRect l="67487" t="54733"/>
          <a:stretch/>
        </p:blipFill>
        <p:spPr bwMode="auto">
          <a:xfrm>
            <a:off x="2861885" y="927087"/>
            <a:ext cx="517080" cy="57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7" name="Group 56"/>
          <p:cNvGrpSpPr/>
          <p:nvPr/>
        </p:nvGrpSpPr>
        <p:grpSpPr>
          <a:xfrm>
            <a:off x="970368" y="3379059"/>
            <a:ext cx="1419580" cy="1408840"/>
            <a:chOff x="1090551" y="3606808"/>
            <a:chExt cx="1064685" cy="1056630"/>
          </a:xfrm>
        </p:grpSpPr>
        <p:grpSp>
          <p:nvGrpSpPr>
            <p:cNvPr id="58" name="Group 57"/>
            <p:cNvGrpSpPr/>
            <p:nvPr/>
          </p:nvGrpSpPr>
          <p:grpSpPr>
            <a:xfrm>
              <a:off x="1090551" y="3606808"/>
              <a:ext cx="607485" cy="599430"/>
              <a:chOff x="1142803" y="3802753"/>
              <a:chExt cx="670333" cy="645074"/>
            </a:xfrm>
          </p:grpSpPr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lum bright="16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803" y="3874038"/>
                <a:ext cx="603742" cy="573789"/>
              </a:xfrm>
              <a:prstGeom prst="ellipse">
                <a:avLst/>
              </a:prstGeom>
              <a:noFill/>
              <a:ln w="9525">
                <a:solidFill>
                  <a:srgbClr val="00587C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pic>
            <p:nvPicPr>
              <p:cNvPr id="69" name="Picture 2" descr="C:\Users\rviana\AppData\Local\Microsoft\Windows\Temporary Internet Files\Content.IE5\9OOJ2O5C\MC900217120[1].wm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570542" y="3802753"/>
                <a:ext cx="242594" cy="242594"/>
              </a:xfrm>
              <a:prstGeom prst="rect">
                <a:avLst/>
              </a:prstGeom>
              <a:noFill/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1242951" y="3759208"/>
              <a:ext cx="607485" cy="599430"/>
              <a:chOff x="1142803" y="3802753"/>
              <a:chExt cx="670333" cy="645074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lum bright="16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803" y="3874038"/>
                <a:ext cx="603742" cy="573789"/>
              </a:xfrm>
              <a:prstGeom prst="ellipse">
                <a:avLst/>
              </a:prstGeom>
              <a:noFill/>
              <a:ln w="9525">
                <a:solidFill>
                  <a:srgbClr val="00587C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pic>
            <p:nvPicPr>
              <p:cNvPr id="67" name="Picture 2" descr="C:\Users\rviana\AppData\Local\Microsoft\Windows\Temporary Internet Files\Content.IE5\9OOJ2O5C\MC900217120[1].wm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570542" y="3802753"/>
                <a:ext cx="242594" cy="242594"/>
              </a:xfrm>
              <a:prstGeom prst="rect">
                <a:avLst/>
              </a:prstGeom>
              <a:noFill/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1395351" y="3911608"/>
              <a:ext cx="607485" cy="599430"/>
              <a:chOff x="1142803" y="3802753"/>
              <a:chExt cx="670333" cy="645074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lum bright="16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803" y="3874038"/>
                <a:ext cx="603742" cy="573789"/>
              </a:xfrm>
              <a:prstGeom prst="ellipse">
                <a:avLst/>
              </a:prstGeom>
              <a:noFill/>
              <a:ln w="9525">
                <a:solidFill>
                  <a:srgbClr val="00587C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pic>
            <p:nvPicPr>
              <p:cNvPr id="65" name="Picture 2" descr="C:\Users\rviana\AppData\Local\Microsoft\Windows\Temporary Internet Files\Content.IE5\9OOJ2O5C\MC900217120[1].wm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570542" y="3802753"/>
                <a:ext cx="242594" cy="242594"/>
              </a:xfrm>
              <a:prstGeom prst="rect">
                <a:avLst/>
              </a:prstGeom>
              <a:noFill/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1547751" y="4064008"/>
              <a:ext cx="607485" cy="599430"/>
              <a:chOff x="1142803" y="3802753"/>
              <a:chExt cx="670333" cy="645074"/>
            </a:xfrm>
          </p:grpSpPr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lum bright="16000" contrast="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803" y="3874038"/>
                <a:ext cx="603742" cy="573789"/>
              </a:xfrm>
              <a:prstGeom prst="ellipse">
                <a:avLst/>
              </a:prstGeom>
              <a:noFill/>
              <a:ln w="9525">
                <a:solidFill>
                  <a:srgbClr val="00587C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pic>
            <p:nvPicPr>
              <p:cNvPr id="63" name="Picture 2" descr="C:\Users\rviana\AppData\Local\Microsoft\Windows\Temporary Internet Files\Content.IE5\9OOJ2O5C\MC900217120[1].wm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570542" y="3802753"/>
                <a:ext cx="242594" cy="242594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70" name="Straight Connector 69"/>
          <p:cNvCxnSpPr>
            <a:stCxn id="65" idx="0"/>
          </p:cNvCxnSpPr>
          <p:nvPr/>
        </p:nvCxnSpPr>
        <p:spPr>
          <a:xfrm flipV="1">
            <a:off x="2040182" y="2571833"/>
            <a:ext cx="388590" cy="1213626"/>
          </a:xfrm>
          <a:prstGeom prst="line">
            <a:avLst/>
          </a:prstGeom>
          <a:noFill/>
          <a:ln w="6350" cap="flat" cmpd="sng" algn="ctr">
            <a:solidFill>
              <a:srgbClr val="1E1E23"/>
            </a:solidFill>
            <a:prstDash val="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20" y="1935603"/>
            <a:ext cx="449755" cy="1444994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2822870" y="3443358"/>
            <a:ext cx="583471" cy="1165361"/>
            <a:chOff x="2822870" y="3443358"/>
            <a:chExt cx="583471" cy="1165361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22870" y="3443358"/>
              <a:ext cx="583471" cy="116536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54408" y="3575435"/>
              <a:ext cx="514278" cy="914272"/>
            </a:xfrm>
            <a:prstGeom prst="rect">
              <a:avLst/>
            </a:prstGeom>
          </p:spPr>
        </p:pic>
      </p:grpSp>
      <p:sp>
        <p:nvSpPr>
          <p:cNvPr id="83" name="Arc 82"/>
          <p:cNvSpPr/>
          <p:nvPr/>
        </p:nvSpPr>
        <p:spPr>
          <a:xfrm rot="3609579">
            <a:off x="3102569" y="3211318"/>
            <a:ext cx="505385" cy="881086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84" name="Straight Connector 83"/>
          <p:cNvCxnSpPr>
            <a:stCxn id="75" idx="0"/>
          </p:cNvCxnSpPr>
          <p:nvPr/>
        </p:nvCxnSpPr>
        <p:spPr>
          <a:xfrm flipH="1">
            <a:off x="2413840" y="1935603"/>
            <a:ext cx="1212058" cy="631996"/>
          </a:xfrm>
          <a:prstGeom prst="line">
            <a:avLst/>
          </a:prstGeom>
          <a:noFill/>
          <a:ln w="6350" cap="flat" cmpd="sng" algn="ctr">
            <a:solidFill>
              <a:srgbClr val="1E1E23"/>
            </a:solidFill>
            <a:prstDash val="dash"/>
            <a:headEnd type="triangl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07" name="Group 106"/>
          <p:cNvGrpSpPr/>
          <p:nvPr/>
        </p:nvGrpSpPr>
        <p:grpSpPr>
          <a:xfrm>
            <a:off x="5860034" y="1893534"/>
            <a:ext cx="2836731" cy="2639860"/>
            <a:chOff x="5637418" y="1968859"/>
            <a:chExt cx="2836731" cy="2639860"/>
          </a:xfrm>
        </p:grpSpPr>
        <p:grpSp>
          <p:nvGrpSpPr>
            <p:cNvPr id="88" name="Group 87"/>
            <p:cNvGrpSpPr/>
            <p:nvPr/>
          </p:nvGrpSpPr>
          <p:grpSpPr>
            <a:xfrm>
              <a:off x="5637418" y="1968859"/>
              <a:ext cx="2836731" cy="2639860"/>
              <a:chOff x="3742268" y="2033349"/>
              <a:chExt cx="4296282" cy="3750707"/>
            </a:xfrm>
          </p:grpSpPr>
          <p:sp>
            <p:nvSpPr>
              <p:cNvPr id="93" name="Shape 6"/>
              <p:cNvSpPr/>
              <p:nvPr/>
            </p:nvSpPr>
            <p:spPr>
              <a:xfrm>
                <a:off x="5156233" y="5716335"/>
                <a:ext cx="1464334" cy="6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8" y="7200"/>
                    </a:moveTo>
                    <a:lnTo>
                      <a:pt x="21600" y="0"/>
                    </a:lnTo>
                    <a:cubicBezTo>
                      <a:pt x="21575" y="2780"/>
                      <a:pt x="21355" y="12687"/>
                      <a:pt x="20651" y="13859"/>
                    </a:cubicBezTo>
                    <a:cubicBezTo>
                      <a:pt x="19347" y="16026"/>
                      <a:pt x="17405" y="15717"/>
                      <a:pt x="17405" y="15717"/>
                    </a:cubicBezTo>
                    <a:lnTo>
                      <a:pt x="12405" y="15717"/>
                    </a:lnTo>
                    <a:lnTo>
                      <a:pt x="9195" y="15717"/>
                    </a:lnTo>
                    <a:lnTo>
                      <a:pt x="4195" y="15717"/>
                    </a:lnTo>
                    <a:cubicBezTo>
                      <a:pt x="4195" y="15717"/>
                      <a:pt x="2253" y="16026"/>
                      <a:pt x="949" y="13859"/>
                    </a:cubicBezTo>
                    <a:cubicBezTo>
                      <a:pt x="245" y="12687"/>
                      <a:pt x="25" y="4217"/>
                      <a:pt x="0" y="1437"/>
                    </a:cubicBezTo>
                    <a:lnTo>
                      <a:pt x="82" y="5385"/>
                    </a:lnTo>
                    <a:cubicBezTo>
                      <a:pt x="82" y="5385"/>
                      <a:pt x="124" y="14404"/>
                      <a:pt x="496" y="17423"/>
                    </a:cubicBezTo>
                    <a:cubicBezTo>
                      <a:pt x="868" y="20442"/>
                      <a:pt x="2101" y="21600"/>
                      <a:pt x="2983" y="21600"/>
                    </a:cubicBezTo>
                    <a:cubicBezTo>
                      <a:pt x="3502" y="21600"/>
                      <a:pt x="6673" y="21600"/>
                      <a:pt x="9195" y="21600"/>
                    </a:cubicBezTo>
                    <a:cubicBezTo>
                      <a:pt x="10959" y="21600"/>
                      <a:pt x="12405" y="21600"/>
                      <a:pt x="12405" y="21600"/>
                    </a:cubicBezTo>
                    <a:cubicBezTo>
                      <a:pt x="14927" y="21600"/>
                      <a:pt x="18098" y="21600"/>
                      <a:pt x="18617" y="21600"/>
                    </a:cubicBezTo>
                    <a:cubicBezTo>
                      <a:pt x="19499" y="21600"/>
                      <a:pt x="20732" y="20442"/>
                      <a:pt x="21104" y="17423"/>
                    </a:cubicBezTo>
                    <a:cubicBezTo>
                      <a:pt x="21476" y="14404"/>
                      <a:pt x="21518" y="7200"/>
                      <a:pt x="21518" y="7200"/>
                    </a:cubicBezTo>
                    <a:close/>
                  </a:path>
                </a:pathLst>
              </a:custGeom>
              <a:solidFill>
                <a:srgbClr val="32373C">
                  <a:alpha val="1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4" name="Shape 6"/>
              <p:cNvSpPr/>
              <p:nvPr/>
            </p:nvSpPr>
            <p:spPr>
              <a:xfrm>
                <a:off x="5148520" y="5698509"/>
                <a:ext cx="1479760" cy="6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18" y="7200"/>
                    </a:moveTo>
                    <a:lnTo>
                      <a:pt x="21600" y="0"/>
                    </a:lnTo>
                    <a:cubicBezTo>
                      <a:pt x="21575" y="2780"/>
                      <a:pt x="21355" y="12687"/>
                      <a:pt x="20651" y="13859"/>
                    </a:cubicBezTo>
                    <a:cubicBezTo>
                      <a:pt x="19347" y="16026"/>
                      <a:pt x="17405" y="15717"/>
                      <a:pt x="17405" y="15717"/>
                    </a:cubicBezTo>
                    <a:lnTo>
                      <a:pt x="12405" y="15717"/>
                    </a:lnTo>
                    <a:lnTo>
                      <a:pt x="9195" y="15717"/>
                    </a:lnTo>
                    <a:lnTo>
                      <a:pt x="4195" y="15717"/>
                    </a:lnTo>
                    <a:cubicBezTo>
                      <a:pt x="4195" y="15717"/>
                      <a:pt x="2253" y="16026"/>
                      <a:pt x="949" y="13859"/>
                    </a:cubicBezTo>
                    <a:cubicBezTo>
                      <a:pt x="245" y="12687"/>
                      <a:pt x="25" y="4217"/>
                      <a:pt x="0" y="1437"/>
                    </a:cubicBezTo>
                    <a:lnTo>
                      <a:pt x="82" y="5385"/>
                    </a:lnTo>
                    <a:cubicBezTo>
                      <a:pt x="82" y="5385"/>
                      <a:pt x="124" y="14404"/>
                      <a:pt x="496" y="17423"/>
                    </a:cubicBezTo>
                    <a:cubicBezTo>
                      <a:pt x="868" y="20442"/>
                      <a:pt x="2101" y="21600"/>
                      <a:pt x="2983" y="21600"/>
                    </a:cubicBezTo>
                    <a:cubicBezTo>
                      <a:pt x="3502" y="21600"/>
                      <a:pt x="6673" y="21600"/>
                      <a:pt x="9195" y="21600"/>
                    </a:cubicBezTo>
                    <a:cubicBezTo>
                      <a:pt x="10959" y="21600"/>
                      <a:pt x="12405" y="21600"/>
                      <a:pt x="12405" y="21600"/>
                    </a:cubicBezTo>
                    <a:cubicBezTo>
                      <a:pt x="14927" y="21600"/>
                      <a:pt x="18098" y="21600"/>
                      <a:pt x="18617" y="21600"/>
                    </a:cubicBezTo>
                    <a:cubicBezTo>
                      <a:pt x="19499" y="21600"/>
                      <a:pt x="20732" y="20442"/>
                      <a:pt x="21104" y="17423"/>
                    </a:cubicBezTo>
                    <a:cubicBezTo>
                      <a:pt x="21476" y="14404"/>
                      <a:pt x="21518" y="7200"/>
                      <a:pt x="21518" y="7200"/>
                    </a:cubicBezTo>
                    <a:close/>
                  </a:path>
                </a:pathLst>
              </a:custGeom>
              <a:gradFill>
                <a:gsLst>
                  <a:gs pos="17000">
                    <a:srgbClr val="000000">
                      <a:alpha val="30000"/>
                    </a:srgbClr>
                  </a:gs>
                  <a:gs pos="76000">
                    <a:srgbClr val="32373C">
                      <a:alpha val="80000"/>
                    </a:srgbClr>
                  </a:gs>
                </a:gsLst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5" name="Shape 7"/>
              <p:cNvSpPr/>
              <p:nvPr/>
            </p:nvSpPr>
            <p:spPr>
              <a:xfrm>
                <a:off x="3742268" y="4635867"/>
                <a:ext cx="4296281" cy="48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5382"/>
                    </a:moveTo>
                    <a:cubicBezTo>
                      <a:pt x="0" y="18816"/>
                      <a:pt x="315" y="21600"/>
                      <a:pt x="703" y="21600"/>
                    </a:cubicBezTo>
                    <a:lnTo>
                      <a:pt x="20897" y="21600"/>
                    </a:lnTo>
                    <a:cubicBezTo>
                      <a:pt x="21285" y="21600"/>
                      <a:pt x="21600" y="18816"/>
                      <a:pt x="21600" y="15382"/>
                    </a:cubicBez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15382"/>
                      <a:pt x="0" y="15382"/>
                    </a:cubicBezTo>
                    <a:close/>
                  </a:path>
                </a:pathLst>
              </a:custGeom>
              <a:gradFill>
                <a:gsLst>
                  <a:gs pos="0">
                    <a:srgbClr val="C8CBCF"/>
                  </a:gs>
                  <a:gs pos="100000">
                    <a:srgbClr val="E7E7E8"/>
                  </a:gs>
                </a:gsLst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en-US" sz="1000" dirty="0">
                    <a:solidFill>
                      <a:schemeClr val="bg1"/>
                    </a:solidFill>
                    <a:latin typeface="+mj-lt"/>
                  </a:rPr>
                  <a:t>MDC / Meter Data Collection</a:t>
                </a:r>
                <a:endParaRPr sz="1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6" name="Shape 8"/>
              <p:cNvSpPr/>
              <p:nvPr/>
            </p:nvSpPr>
            <p:spPr>
              <a:xfrm>
                <a:off x="3742268" y="2033349"/>
                <a:ext cx="4296282" cy="2607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5" y="19911"/>
                    </a:moveTo>
                    <a:lnTo>
                      <a:pt x="1025" y="19911"/>
                    </a:lnTo>
                    <a:lnTo>
                      <a:pt x="1025" y="1737"/>
                    </a:lnTo>
                    <a:lnTo>
                      <a:pt x="20575" y="1737"/>
                    </a:lnTo>
                    <a:cubicBezTo>
                      <a:pt x="20575" y="1737"/>
                      <a:pt x="20575" y="19911"/>
                      <a:pt x="20575" y="19911"/>
                    </a:cubicBezTo>
                    <a:close/>
                    <a:moveTo>
                      <a:pt x="20897" y="0"/>
                    </a:moveTo>
                    <a:lnTo>
                      <a:pt x="703" y="0"/>
                    </a:lnTo>
                    <a:cubicBezTo>
                      <a:pt x="315" y="0"/>
                      <a:pt x="0" y="518"/>
                      <a:pt x="0" y="1158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58"/>
                    </a:lnTo>
                    <a:cubicBezTo>
                      <a:pt x="21600" y="518"/>
                      <a:pt x="21285" y="0"/>
                      <a:pt x="20897" y="0"/>
                    </a:cubicBezTo>
                    <a:close/>
                  </a:path>
                </a:pathLst>
              </a:custGeom>
              <a:gradFill>
                <a:gsLst>
                  <a:gs pos="6000">
                    <a:srgbClr val="32373C"/>
                  </a:gs>
                  <a:gs pos="62000">
                    <a:srgbClr val="000000"/>
                  </a:gs>
                </a:gsLst>
                <a:lin ang="1800000" scaled="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7" name="Shape 9"/>
              <p:cNvSpPr/>
              <p:nvPr/>
            </p:nvSpPr>
            <p:spPr>
              <a:xfrm>
                <a:off x="5154883" y="5711236"/>
                <a:ext cx="1468712" cy="45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21512" y="0"/>
                    </a:moveTo>
                    <a:cubicBezTo>
                      <a:pt x="21499" y="3516"/>
                      <a:pt x="21438" y="9477"/>
                      <a:pt x="21185" y="12548"/>
                    </a:cubicBezTo>
                    <a:cubicBezTo>
                      <a:pt x="20811" y="17077"/>
                      <a:pt x="19488" y="18813"/>
                      <a:pt x="18603" y="18813"/>
                    </a:cubicBezTo>
                    <a:cubicBezTo>
                      <a:pt x="18082" y="18813"/>
                      <a:pt x="14899" y="18813"/>
                      <a:pt x="12368" y="18813"/>
                    </a:cubicBezTo>
                    <a:cubicBezTo>
                      <a:pt x="12368" y="18813"/>
                      <a:pt x="10917" y="18813"/>
                      <a:pt x="9148" y="18813"/>
                    </a:cubicBezTo>
                    <a:cubicBezTo>
                      <a:pt x="6617" y="18813"/>
                      <a:pt x="3434" y="18813"/>
                      <a:pt x="2913" y="18813"/>
                    </a:cubicBezTo>
                    <a:cubicBezTo>
                      <a:pt x="2028" y="18813"/>
                      <a:pt x="705" y="17077"/>
                      <a:pt x="331" y="12548"/>
                    </a:cubicBezTo>
                    <a:cubicBezTo>
                      <a:pt x="78" y="9477"/>
                      <a:pt x="17" y="3516"/>
                      <a:pt x="4" y="0"/>
                    </a:cubicBezTo>
                    <a:lnTo>
                      <a:pt x="2" y="0"/>
                    </a:lnTo>
                    <a:cubicBezTo>
                      <a:pt x="2" y="0"/>
                      <a:pt x="-42" y="10806"/>
                      <a:pt x="331" y="15335"/>
                    </a:cubicBezTo>
                    <a:cubicBezTo>
                      <a:pt x="705" y="19864"/>
                      <a:pt x="2028" y="21600"/>
                      <a:pt x="2913" y="21600"/>
                    </a:cubicBezTo>
                    <a:cubicBezTo>
                      <a:pt x="3434" y="21600"/>
                      <a:pt x="6617" y="21600"/>
                      <a:pt x="9148" y="21600"/>
                    </a:cubicBezTo>
                    <a:cubicBezTo>
                      <a:pt x="10917" y="21600"/>
                      <a:pt x="12368" y="21600"/>
                      <a:pt x="12368" y="21600"/>
                    </a:cubicBezTo>
                    <a:cubicBezTo>
                      <a:pt x="14899" y="21600"/>
                      <a:pt x="18082" y="21600"/>
                      <a:pt x="18603" y="21600"/>
                    </a:cubicBezTo>
                    <a:cubicBezTo>
                      <a:pt x="19488" y="21600"/>
                      <a:pt x="20811" y="19864"/>
                      <a:pt x="21185" y="15335"/>
                    </a:cubicBezTo>
                    <a:cubicBezTo>
                      <a:pt x="21558" y="10806"/>
                      <a:pt x="21514" y="0"/>
                      <a:pt x="21514" y="0"/>
                    </a:cubicBezTo>
                    <a:cubicBezTo>
                      <a:pt x="21514" y="0"/>
                      <a:pt x="21512" y="0"/>
                      <a:pt x="21512" y="0"/>
                    </a:cubicBezTo>
                    <a:close/>
                  </a:path>
                </a:pathLst>
              </a:custGeom>
              <a:solidFill>
                <a:srgbClr val="000000">
                  <a:alpha val="7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8" name="Shape 10"/>
              <p:cNvSpPr/>
              <p:nvPr/>
            </p:nvSpPr>
            <p:spPr>
              <a:xfrm>
                <a:off x="5148520" y="5119465"/>
                <a:ext cx="1480148" cy="610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568" extrusionOk="0">
                    <a:moveTo>
                      <a:pt x="20738" y="19920"/>
                    </a:moveTo>
                    <a:cubicBezTo>
                      <a:pt x="20559" y="19543"/>
                      <a:pt x="18693" y="15429"/>
                      <a:pt x="18281" y="13714"/>
                    </a:cubicBezTo>
                    <a:cubicBezTo>
                      <a:pt x="17870" y="12000"/>
                      <a:pt x="17568" y="0"/>
                      <a:pt x="17568" y="0"/>
                    </a:cubicBezTo>
                    <a:lnTo>
                      <a:pt x="12013" y="0"/>
                    </a:lnTo>
                    <a:lnTo>
                      <a:pt x="8905" y="0"/>
                    </a:lnTo>
                    <a:lnTo>
                      <a:pt x="3350" y="0"/>
                    </a:lnTo>
                    <a:cubicBezTo>
                      <a:pt x="3350" y="0"/>
                      <a:pt x="3048" y="12000"/>
                      <a:pt x="2637" y="13714"/>
                    </a:cubicBezTo>
                    <a:cubicBezTo>
                      <a:pt x="2225" y="15429"/>
                      <a:pt x="359" y="19543"/>
                      <a:pt x="180" y="19920"/>
                    </a:cubicBezTo>
                    <a:cubicBezTo>
                      <a:pt x="2" y="20297"/>
                      <a:pt x="-341" y="21120"/>
                      <a:pt x="921" y="21360"/>
                    </a:cubicBezTo>
                    <a:cubicBezTo>
                      <a:pt x="2184" y="21600"/>
                      <a:pt x="4064" y="21566"/>
                      <a:pt x="4064" y="21566"/>
                    </a:cubicBezTo>
                    <a:lnTo>
                      <a:pt x="8905" y="21566"/>
                    </a:lnTo>
                    <a:lnTo>
                      <a:pt x="12013" y="21566"/>
                    </a:lnTo>
                    <a:lnTo>
                      <a:pt x="16854" y="21566"/>
                    </a:lnTo>
                    <a:cubicBezTo>
                      <a:pt x="16854" y="21566"/>
                      <a:pt x="18734" y="21600"/>
                      <a:pt x="19997" y="21360"/>
                    </a:cubicBezTo>
                    <a:cubicBezTo>
                      <a:pt x="21259" y="21120"/>
                      <a:pt x="20916" y="20297"/>
                      <a:pt x="20738" y="19920"/>
                    </a:cubicBezTo>
                    <a:close/>
                  </a:path>
                </a:pathLst>
              </a:custGeom>
              <a:gradFill>
                <a:gsLst>
                  <a:gs pos="66000">
                    <a:srgbClr val="A4A7A8"/>
                  </a:gs>
                  <a:gs pos="0">
                    <a:srgbClr val="A4A7A8"/>
                  </a:gs>
                  <a:gs pos="34000">
                    <a:srgbClr val="F5F8FA"/>
                  </a:gs>
                </a:gsLst>
                <a:lin ang="540000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9" name="Shape 11"/>
              <p:cNvSpPr/>
              <p:nvPr/>
            </p:nvSpPr>
            <p:spPr>
              <a:xfrm>
                <a:off x="5148520" y="5119465"/>
                <a:ext cx="1480148" cy="610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9" h="21568" extrusionOk="0">
                    <a:moveTo>
                      <a:pt x="20738" y="19920"/>
                    </a:moveTo>
                    <a:cubicBezTo>
                      <a:pt x="20559" y="19543"/>
                      <a:pt x="18693" y="15429"/>
                      <a:pt x="18281" y="13714"/>
                    </a:cubicBezTo>
                    <a:cubicBezTo>
                      <a:pt x="17870" y="12000"/>
                      <a:pt x="17568" y="0"/>
                      <a:pt x="17568" y="0"/>
                    </a:cubicBezTo>
                    <a:lnTo>
                      <a:pt x="12013" y="0"/>
                    </a:lnTo>
                    <a:lnTo>
                      <a:pt x="8905" y="0"/>
                    </a:lnTo>
                    <a:lnTo>
                      <a:pt x="3350" y="0"/>
                    </a:lnTo>
                    <a:cubicBezTo>
                      <a:pt x="3350" y="0"/>
                      <a:pt x="3048" y="12000"/>
                      <a:pt x="2637" y="13714"/>
                    </a:cubicBezTo>
                    <a:cubicBezTo>
                      <a:pt x="2225" y="15429"/>
                      <a:pt x="359" y="19543"/>
                      <a:pt x="180" y="19920"/>
                    </a:cubicBezTo>
                    <a:cubicBezTo>
                      <a:pt x="2" y="20297"/>
                      <a:pt x="-341" y="21120"/>
                      <a:pt x="921" y="21360"/>
                    </a:cubicBezTo>
                    <a:cubicBezTo>
                      <a:pt x="2184" y="21600"/>
                      <a:pt x="4064" y="21566"/>
                      <a:pt x="4064" y="21566"/>
                    </a:cubicBezTo>
                    <a:lnTo>
                      <a:pt x="8905" y="21566"/>
                    </a:lnTo>
                    <a:lnTo>
                      <a:pt x="12013" y="21566"/>
                    </a:lnTo>
                    <a:lnTo>
                      <a:pt x="16854" y="21566"/>
                    </a:lnTo>
                    <a:cubicBezTo>
                      <a:pt x="16854" y="21566"/>
                      <a:pt x="18734" y="21600"/>
                      <a:pt x="19997" y="21360"/>
                    </a:cubicBezTo>
                    <a:cubicBezTo>
                      <a:pt x="21259" y="21120"/>
                      <a:pt x="20916" y="20297"/>
                      <a:pt x="20738" y="19920"/>
                    </a:cubicBezTo>
                    <a:close/>
                  </a:path>
                </a:pathLst>
              </a:custGeom>
              <a:gradFill>
                <a:gsLst>
                  <a:gs pos="65000">
                    <a:srgbClr val="000000">
                      <a:alpha val="30000"/>
                    </a:srgbClr>
                  </a:gs>
                  <a:gs pos="36000">
                    <a:srgbClr val="FFFFFF">
                      <a:alpha val="0"/>
                    </a:srgbClr>
                  </a:gs>
                  <a:gs pos="95000">
                    <a:srgbClr val="FFFFFF">
                      <a:alpha val="0"/>
                    </a:srgbClr>
                  </a:gs>
                </a:gsLst>
                <a:lin ang="540000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0" name="Shape 12"/>
              <p:cNvSpPr/>
              <p:nvPr/>
            </p:nvSpPr>
            <p:spPr>
              <a:xfrm>
                <a:off x="5148520" y="5704872"/>
                <a:ext cx="1480363" cy="45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6" h="21600" extrusionOk="0">
                    <a:moveTo>
                      <a:pt x="21515" y="0"/>
                    </a:moveTo>
                    <a:lnTo>
                      <a:pt x="21512" y="0"/>
                    </a:lnTo>
                    <a:cubicBezTo>
                      <a:pt x="21487" y="4170"/>
                      <a:pt x="21268" y="8231"/>
                      <a:pt x="20567" y="9989"/>
                    </a:cubicBezTo>
                    <a:cubicBezTo>
                      <a:pt x="19268" y="13239"/>
                      <a:pt x="17335" y="12776"/>
                      <a:pt x="17335" y="12776"/>
                    </a:cubicBezTo>
                    <a:lnTo>
                      <a:pt x="12356" y="12776"/>
                    </a:lnTo>
                    <a:lnTo>
                      <a:pt x="9160" y="12776"/>
                    </a:lnTo>
                    <a:lnTo>
                      <a:pt x="4181" y="12776"/>
                    </a:lnTo>
                    <a:cubicBezTo>
                      <a:pt x="4181" y="12776"/>
                      <a:pt x="2248" y="13239"/>
                      <a:pt x="949" y="9989"/>
                    </a:cubicBezTo>
                    <a:cubicBezTo>
                      <a:pt x="248" y="8231"/>
                      <a:pt x="29" y="4170"/>
                      <a:pt x="4" y="0"/>
                    </a:cubicBezTo>
                    <a:lnTo>
                      <a:pt x="1" y="0"/>
                    </a:lnTo>
                    <a:cubicBezTo>
                      <a:pt x="1" y="0"/>
                      <a:pt x="-42" y="10806"/>
                      <a:pt x="328" y="15335"/>
                    </a:cubicBezTo>
                    <a:cubicBezTo>
                      <a:pt x="699" y="19864"/>
                      <a:pt x="2096" y="21600"/>
                      <a:pt x="2974" y="21600"/>
                    </a:cubicBezTo>
                    <a:cubicBezTo>
                      <a:pt x="3491" y="21600"/>
                      <a:pt x="6649" y="21600"/>
                      <a:pt x="9160" y="21600"/>
                    </a:cubicBezTo>
                    <a:cubicBezTo>
                      <a:pt x="10916" y="21600"/>
                      <a:pt x="12356" y="21600"/>
                      <a:pt x="12356" y="21600"/>
                    </a:cubicBezTo>
                    <a:cubicBezTo>
                      <a:pt x="14867" y="21600"/>
                      <a:pt x="18025" y="21600"/>
                      <a:pt x="18542" y="21600"/>
                    </a:cubicBezTo>
                    <a:cubicBezTo>
                      <a:pt x="19420" y="21600"/>
                      <a:pt x="20817" y="19864"/>
                      <a:pt x="21188" y="15335"/>
                    </a:cubicBezTo>
                    <a:cubicBezTo>
                      <a:pt x="21558" y="10806"/>
                      <a:pt x="21515" y="0"/>
                      <a:pt x="2151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A6A6A"/>
                  </a:gs>
                  <a:gs pos="87000">
                    <a:srgbClr val="F5F8FA"/>
                  </a:gs>
                  <a:gs pos="13000">
                    <a:srgbClr val="F5F8FA"/>
                  </a:gs>
                  <a:gs pos="100000">
                    <a:srgbClr val="6A6A6A"/>
                  </a:gs>
                </a:gsLst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1" name="Shape 13"/>
              <p:cNvSpPr/>
              <p:nvPr/>
            </p:nvSpPr>
            <p:spPr>
              <a:xfrm>
                <a:off x="5148520" y="5342174"/>
                <a:ext cx="563717" cy="388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4" h="21549" extrusionOk="0">
                    <a:moveTo>
                      <a:pt x="9190" y="0"/>
                    </a:moveTo>
                    <a:cubicBezTo>
                      <a:pt x="8788" y="0"/>
                      <a:pt x="8391" y="32"/>
                      <a:pt x="7999" y="92"/>
                    </a:cubicBezTo>
                    <a:cubicBezTo>
                      <a:pt x="7690" y="4243"/>
                      <a:pt x="7297" y="8100"/>
                      <a:pt x="6856" y="9211"/>
                    </a:cubicBezTo>
                    <a:cubicBezTo>
                      <a:pt x="5786" y="11904"/>
                      <a:pt x="933" y="18368"/>
                      <a:pt x="470" y="18961"/>
                    </a:cubicBezTo>
                    <a:cubicBezTo>
                      <a:pt x="6" y="19553"/>
                      <a:pt x="-886" y="20846"/>
                      <a:pt x="2396" y="21223"/>
                    </a:cubicBezTo>
                    <a:cubicBezTo>
                      <a:pt x="5678" y="21600"/>
                      <a:pt x="10566" y="21546"/>
                      <a:pt x="10566" y="21546"/>
                    </a:cubicBezTo>
                    <a:lnTo>
                      <a:pt x="20377" y="21546"/>
                    </a:lnTo>
                    <a:cubicBezTo>
                      <a:pt x="20596" y="20209"/>
                      <a:pt x="20714" y="18811"/>
                      <a:pt x="20714" y="17372"/>
                    </a:cubicBezTo>
                    <a:cubicBezTo>
                      <a:pt x="20714" y="7778"/>
                      <a:pt x="15555" y="0"/>
                      <a:pt x="9190" y="0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rgbClr val="F5F8FA"/>
                  </a:gs>
                  <a:gs pos="35000">
                    <a:srgbClr val="FFFFFF">
                      <a:alpha val="0"/>
                    </a:srgbClr>
                  </a:gs>
                </a:gsLst>
                <a:lin ang="9000000" scaled="0"/>
                <a:tileRect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2" name="Shape 14"/>
              <p:cNvSpPr/>
              <p:nvPr/>
            </p:nvSpPr>
            <p:spPr>
              <a:xfrm>
                <a:off x="6064811" y="5342174"/>
                <a:ext cx="563717" cy="388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4" h="21549" extrusionOk="0">
                    <a:moveTo>
                      <a:pt x="11524" y="0"/>
                    </a:moveTo>
                    <a:cubicBezTo>
                      <a:pt x="11926" y="0"/>
                      <a:pt x="12323" y="32"/>
                      <a:pt x="12715" y="92"/>
                    </a:cubicBezTo>
                    <a:cubicBezTo>
                      <a:pt x="13024" y="4243"/>
                      <a:pt x="13417" y="8100"/>
                      <a:pt x="13858" y="9211"/>
                    </a:cubicBezTo>
                    <a:cubicBezTo>
                      <a:pt x="14928" y="11904"/>
                      <a:pt x="19781" y="18368"/>
                      <a:pt x="20244" y="18961"/>
                    </a:cubicBezTo>
                    <a:cubicBezTo>
                      <a:pt x="20708" y="19553"/>
                      <a:pt x="21600" y="20846"/>
                      <a:pt x="18318" y="21223"/>
                    </a:cubicBezTo>
                    <a:cubicBezTo>
                      <a:pt x="15036" y="21600"/>
                      <a:pt x="10148" y="21546"/>
                      <a:pt x="10148" y="21546"/>
                    </a:cubicBezTo>
                    <a:lnTo>
                      <a:pt x="337" y="21546"/>
                    </a:lnTo>
                    <a:cubicBezTo>
                      <a:pt x="118" y="20209"/>
                      <a:pt x="0" y="18811"/>
                      <a:pt x="0" y="17372"/>
                    </a:cubicBezTo>
                    <a:cubicBezTo>
                      <a:pt x="0" y="7778"/>
                      <a:pt x="5159" y="0"/>
                      <a:pt x="11524" y="0"/>
                    </a:cubicBezTo>
                    <a:close/>
                  </a:path>
                </a:pathLst>
              </a:custGeom>
              <a:gradFill flip="none" rotWithShape="1">
                <a:gsLst>
                  <a:gs pos="78000">
                    <a:srgbClr val="EEEFF1">
                      <a:alpha val="0"/>
                    </a:srgbClr>
                  </a:gs>
                  <a:gs pos="21000">
                    <a:srgbClr val="F5F8F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3" name="Shape 16"/>
              <p:cNvSpPr/>
              <p:nvPr/>
            </p:nvSpPr>
            <p:spPr>
              <a:xfrm>
                <a:off x="3742268" y="4642230"/>
                <a:ext cx="4296281" cy="5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1E1E3">
                      <a:alpha val="0"/>
                    </a:srgbClr>
                  </a:gs>
                  <a:gs pos="100000">
                    <a:srgbClr val="9EA0A4">
                      <a:alpha val="0"/>
                    </a:srgbClr>
                  </a:gs>
                </a:gsLst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4" name="Shape 17"/>
              <p:cNvSpPr/>
              <p:nvPr/>
            </p:nvSpPr>
            <p:spPr>
              <a:xfrm>
                <a:off x="5861191" y="2084254"/>
                <a:ext cx="55723" cy="55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8" h="19678" extrusionOk="0">
                    <a:moveTo>
                      <a:pt x="16797" y="2883"/>
                    </a:moveTo>
                    <a:cubicBezTo>
                      <a:pt x="12953" y="-961"/>
                      <a:pt x="6723" y="-961"/>
                      <a:pt x="2882" y="2883"/>
                    </a:cubicBezTo>
                    <a:cubicBezTo>
                      <a:pt x="-961" y="6723"/>
                      <a:pt x="-961" y="12953"/>
                      <a:pt x="2882" y="16797"/>
                    </a:cubicBezTo>
                    <a:cubicBezTo>
                      <a:pt x="6723" y="20639"/>
                      <a:pt x="12953" y="20638"/>
                      <a:pt x="16797" y="16797"/>
                    </a:cubicBezTo>
                    <a:cubicBezTo>
                      <a:pt x="20637" y="12953"/>
                      <a:pt x="20639" y="6723"/>
                      <a:pt x="16797" y="2883"/>
                    </a:cubicBezTo>
                    <a:close/>
                  </a:path>
                </a:pathLst>
              </a:custGeom>
              <a:gradFill>
                <a:gsLst>
                  <a:gs pos="28000">
                    <a:srgbClr val="666666"/>
                  </a:gs>
                  <a:gs pos="86000">
                    <a:srgbClr val="090909"/>
                  </a:gs>
                </a:gsLst>
                <a:lin ang="3558017"/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5" name="Shape 18"/>
              <p:cNvSpPr/>
              <p:nvPr/>
            </p:nvSpPr>
            <p:spPr>
              <a:xfrm>
                <a:off x="5867554" y="2090617"/>
                <a:ext cx="43907" cy="43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cubicBezTo>
                      <a:pt x="21600" y="16765"/>
                      <a:pt x="16776" y="21600"/>
                      <a:pt x="10800" y="21600"/>
                    </a:cubicBezTo>
                    <a:cubicBezTo>
                      <a:pt x="4840" y="21600"/>
                      <a:pt x="0" y="16765"/>
                      <a:pt x="0" y="10803"/>
                    </a:cubicBezTo>
                    <a:cubicBezTo>
                      <a:pt x="0" y="4835"/>
                      <a:pt x="4840" y="0"/>
                      <a:pt x="10800" y="0"/>
                    </a:cubicBezTo>
                    <a:cubicBezTo>
                      <a:pt x="16776" y="0"/>
                      <a:pt x="21600" y="4835"/>
                      <a:pt x="21600" y="10803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474747"/>
                  </a:gs>
                  <a:gs pos="70000">
                    <a:srgbClr val="060606"/>
                  </a:gs>
                </a:gsLst>
              </a:gra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6" name="Shape 19"/>
              <p:cNvSpPr/>
              <p:nvPr/>
            </p:nvSpPr>
            <p:spPr>
              <a:xfrm>
                <a:off x="5883462" y="2106525"/>
                <a:ext cx="10795" cy="10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cubicBezTo>
                      <a:pt x="21600" y="16765"/>
                      <a:pt x="16776" y="21600"/>
                      <a:pt x="10800" y="21600"/>
                    </a:cubicBezTo>
                    <a:cubicBezTo>
                      <a:pt x="4839" y="21600"/>
                      <a:pt x="0" y="16765"/>
                      <a:pt x="0" y="10803"/>
                    </a:cubicBezTo>
                    <a:cubicBezTo>
                      <a:pt x="0" y="4835"/>
                      <a:pt x="4839" y="0"/>
                      <a:pt x="10800" y="0"/>
                    </a:cubicBezTo>
                    <a:cubicBezTo>
                      <a:pt x="16776" y="0"/>
                      <a:pt x="21600" y="4835"/>
                      <a:pt x="21600" y="10803"/>
                    </a:cubicBezTo>
                    <a:close/>
                  </a:path>
                </a:pathLst>
              </a:custGeom>
              <a:solidFill>
                <a:srgbClr val="557DB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69054" y="2120181"/>
              <a:ext cx="2544937" cy="1525120"/>
            </a:xfrm>
            <a:prstGeom prst="rect">
              <a:avLst/>
            </a:prstGeom>
          </p:spPr>
        </p:pic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032983">
            <a:off x="3845548" y="2898668"/>
            <a:ext cx="1346809" cy="2514043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 rot="19941024">
            <a:off x="4631795" y="420386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GPRS</a:t>
            </a:r>
          </a:p>
        </p:txBody>
      </p:sp>
      <p:sp>
        <p:nvSpPr>
          <p:cNvPr id="110" name="TextBox 109"/>
          <p:cNvSpPr txBox="1"/>
          <p:nvPr/>
        </p:nvSpPr>
        <p:spPr>
          <a:xfrm rot="18371339">
            <a:off x="3250016" y="346086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Bluetooth</a:t>
            </a:r>
          </a:p>
        </p:txBody>
      </p:sp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20B2E88A-7A7A-4785-9B1A-612E9205980C}"/>
              </a:ext>
            </a:extLst>
          </p:cNvPr>
          <p:cNvSpPr txBox="1">
            <a:spLocks/>
          </p:cNvSpPr>
          <p:nvPr/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err="1">
                <a:solidFill>
                  <a:schemeClr val="tx2"/>
                </a:solidFill>
              </a:rPr>
              <a:t>Mais</a:t>
            </a:r>
            <a:r>
              <a:rPr lang="en-US" sz="900" dirty="0">
                <a:solidFill>
                  <a:schemeClr val="tx2"/>
                </a:solidFill>
              </a:rPr>
              <a:t> que </a:t>
            </a:r>
            <a:r>
              <a:rPr lang="en-US" sz="900" dirty="0" err="1">
                <a:solidFill>
                  <a:schemeClr val="tx2"/>
                </a:solidFill>
              </a:rPr>
              <a:t>medidores</a:t>
            </a:r>
            <a:r>
              <a:rPr lang="en-US" sz="900" dirty="0">
                <a:solidFill>
                  <a:schemeClr val="tx2"/>
                </a:solidFill>
              </a:rPr>
              <a:t>… |  ‹</a:t>
            </a:r>
            <a:fld id="{0F6A1A5C-EF36-4D1F-A940-F1DD0B15DFB5}" type="slidenum">
              <a:rPr lang="en-US" sz="900">
                <a:solidFill>
                  <a:schemeClr val="tx2"/>
                </a:solidFill>
              </a:rPr>
              <a:pPr algn="r"/>
              <a:t>13</a:t>
            </a:fld>
            <a:r>
              <a:rPr lang="en-US" sz="900" dirty="0">
                <a:solidFill>
                  <a:schemeClr val="tx2"/>
                </a:solidFill>
              </a:rPr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228544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962B-F5D4-446C-84FE-A0935B5B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en-US" dirty="0" err="1"/>
              <a:t>sobre</a:t>
            </a:r>
            <a:r>
              <a:rPr lang="en-US" dirty="0"/>
              <a:t> as </a:t>
            </a:r>
            <a:r>
              <a:rPr lang="en-US" dirty="0" err="1"/>
              <a:t>perdas</a:t>
            </a:r>
            <a:r>
              <a:rPr lang="en-US" dirty="0"/>
              <a:t> </a:t>
            </a:r>
            <a:r>
              <a:rPr lang="en-US" dirty="0" err="1"/>
              <a:t>físicas</a:t>
            </a:r>
            <a:r>
              <a:rPr lang="en-US" dirty="0"/>
              <a:t>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8320824-2127-49E5-8ACF-5775D5FC64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23590" y="753097"/>
            <a:ext cx="5467960" cy="2012049"/>
          </a:xfrm>
        </p:spPr>
        <p:txBody>
          <a:bodyPr/>
          <a:lstStyle/>
          <a:p>
            <a:pPr algn="ctr"/>
            <a:r>
              <a:rPr lang="en-US" sz="2800" b="1" dirty="0"/>
              <a:t>Q = Cd.A.P</a:t>
            </a:r>
            <a:r>
              <a:rPr lang="en-US" sz="2800" b="1" baseline="30000" dirty="0"/>
              <a:t>N1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2229F-BB77-49C5-AF1E-AB04A296974A}"/>
              </a:ext>
            </a:extLst>
          </p:cNvPr>
          <p:cNvSpPr/>
          <p:nvPr/>
        </p:nvSpPr>
        <p:spPr>
          <a:xfrm>
            <a:off x="361950" y="753096"/>
            <a:ext cx="2703119" cy="234855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00" r="-32000"/>
            </a:stretch>
          </a:blip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828094-8499-4421-9630-CF358684323C}"/>
              </a:ext>
            </a:extLst>
          </p:cNvPr>
          <p:cNvSpPr txBox="1">
            <a:spLocks/>
          </p:cNvSpPr>
          <p:nvPr/>
        </p:nvSpPr>
        <p:spPr>
          <a:xfrm>
            <a:off x="262128" y="3101646"/>
            <a:ext cx="3051658" cy="169561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171450" indent="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None/>
              <a:defRPr sz="1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285750" indent="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None/>
              <a:defRPr sz="14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62865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 err="1"/>
              <a:t>Benefícios</a:t>
            </a:r>
            <a:r>
              <a:rPr lang="en-US" sz="1200" b="1" u="sng" dirty="0"/>
              <a:t> </a:t>
            </a:r>
            <a:r>
              <a:rPr lang="en-US" sz="1200" b="1" u="sng" dirty="0" err="1"/>
              <a:t>diretos</a:t>
            </a:r>
            <a:r>
              <a:rPr lang="en-US" sz="1200" b="1" u="sng" dirty="0"/>
              <a:t>:</a:t>
            </a:r>
          </a:p>
          <a:p>
            <a:pPr marL="457200" lvl="1" indent="-285750">
              <a:buFont typeface="Wingdings" panose="05000000000000000000" pitchFamily="2" charset="2"/>
              <a:buChar char="ü"/>
            </a:pPr>
            <a:r>
              <a:rPr lang="en-US" sz="1200" dirty="0" err="1"/>
              <a:t>Redução</a:t>
            </a:r>
            <a:r>
              <a:rPr lang="en-US" sz="1200" dirty="0"/>
              <a:t> de </a:t>
            </a:r>
            <a:r>
              <a:rPr lang="en-US" sz="1200" dirty="0" err="1"/>
              <a:t>perdas</a:t>
            </a:r>
            <a:r>
              <a:rPr lang="en-US" sz="1200" dirty="0"/>
              <a:t> </a:t>
            </a:r>
            <a:r>
              <a:rPr lang="en-US" sz="1200" dirty="0" err="1"/>
              <a:t>físicas</a:t>
            </a:r>
            <a:r>
              <a:rPr lang="en-US" sz="1200" dirty="0"/>
              <a:t>: payback </a:t>
            </a:r>
            <a:r>
              <a:rPr lang="en-US" sz="1200" dirty="0" err="1"/>
              <a:t>quase</a:t>
            </a:r>
            <a:r>
              <a:rPr lang="en-US" sz="1200" dirty="0"/>
              <a:t> </a:t>
            </a:r>
            <a:r>
              <a:rPr lang="en-US" sz="1200" dirty="0" err="1"/>
              <a:t>sempre</a:t>
            </a:r>
            <a:r>
              <a:rPr lang="en-US" sz="1200" dirty="0"/>
              <a:t> &lt; 12 </a:t>
            </a:r>
            <a:r>
              <a:rPr lang="en-US" sz="1200" dirty="0" err="1"/>
              <a:t>meses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F140D-CCEF-41B7-B69A-594452ED5E07}"/>
              </a:ext>
            </a:extLst>
          </p:cNvPr>
          <p:cNvSpPr txBox="1"/>
          <p:nvPr/>
        </p:nvSpPr>
        <p:spPr>
          <a:xfrm>
            <a:off x="3570021" y="1316041"/>
            <a:ext cx="265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Área</a:t>
            </a:r>
            <a:r>
              <a:rPr lang="en-US" sz="1200" dirty="0"/>
              <a:t> dos </a:t>
            </a:r>
            <a:r>
              <a:rPr lang="en-US" sz="1200" dirty="0" err="1"/>
              <a:t>furos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pesquisa</a:t>
            </a:r>
            <a:r>
              <a:rPr lang="en-US" sz="1200" dirty="0"/>
              <a:t> </a:t>
            </a:r>
            <a:r>
              <a:rPr lang="en-US" sz="1200" dirty="0" err="1"/>
              <a:t>vazamentos</a:t>
            </a:r>
            <a:r>
              <a:rPr lang="en-US" sz="1200" dirty="0"/>
              <a:t>, </a:t>
            </a:r>
            <a:r>
              <a:rPr lang="en-US" sz="1200" dirty="0" err="1"/>
              <a:t>manutenções</a:t>
            </a:r>
            <a:r>
              <a:rPr lang="en-US" sz="1200" dirty="0"/>
              <a:t>, </a:t>
            </a:r>
            <a:r>
              <a:rPr lang="en-US" sz="1200" dirty="0" err="1"/>
              <a:t>troca</a:t>
            </a:r>
            <a:r>
              <a:rPr lang="en-US" sz="1200" dirty="0"/>
              <a:t> </a:t>
            </a:r>
            <a:r>
              <a:rPr lang="en-US" sz="1200" dirty="0" err="1"/>
              <a:t>redes</a:t>
            </a:r>
            <a:r>
              <a:rPr lang="en-US" sz="1200" dirty="0"/>
              <a:t> e </a:t>
            </a:r>
            <a:r>
              <a:rPr lang="en-US" sz="1200" dirty="0" err="1"/>
              <a:t>ramais</a:t>
            </a:r>
            <a:r>
              <a:rPr lang="en-US" sz="1200" dirty="0"/>
              <a:t>)</a:t>
            </a:r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CF8B1-5CC7-45B5-AA09-2187EAD32469}"/>
              </a:ext>
            </a:extLst>
          </p:cNvPr>
          <p:cNvSpPr txBox="1"/>
          <p:nvPr/>
        </p:nvSpPr>
        <p:spPr>
          <a:xfrm>
            <a:off x="6386170" y="1397545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Controle</a:t>
            </a:r>
            <a:r>
              <a:rPr lang="en-US" sz="1200" dirty="0"/>
              <a:t> de </a:t>
            </a:r>
            <a:r>
              <a:rPr lang="en-US" sz="1200" dirty="0" err="1"/>
              <a:t>pressão</a:t>
            </a:r>
            <a:r>
              <a:rPr lang="en-US" sz="1200" dirty="0"/>
              <a:t>: </a:t>
            </a:r>
          </a:p>
          <a:p>
            <a:pPr algn="ctr"/>
            <a:r>
              <a:rPr lang="en-US" sz="1200" dirty="0"/>
              <a:t>no </a:t>
            </a:r>
            <a:r>
              <a:rPr lang="en-US" sz="1200" dirty="0" err="1"/>
              <a:t>geral</a:t>
            </a:r>
            <a:r>
              <a:rPr lang="en-US" sz="1200" dirty="0"/>
              <a:t>, </a:t>
            </a:r>
            <a:r>
              <a:rPr lang="en-US" sz="1200" dirty="0" err="1"/>
              <a:t>proporção</a:t>
            </a:r>
            <a:r>
              <a:rPr lang="en-US" sz="1200" dirty="0"/>
              <a:t> </a:t>
            </a:r>
            <a:r>
              <a:rPr lang="en-US" sz="1200" dirty="0" err="1"/>
              <a:t>direta</a:t>
            </a:r>
            <a:r>
              <a:rPr lang="en-US" sz="1200" dirty="0"/>
              <a:t> (1:1)</a:t>
            </a:r>
          </a:p>
        </p:txBody>
      </p:sp>
      <p:pic>
        <p:nvPicPr>
          <p:cNvPr id="4098" name="Picture 2" descr="Resultado de imagem para obra rede agua">
            <a:extLst>
              <a:ext uri="{FF2B5EF4-FFF2-40B4-BE49-F238E27FC236}">
                <a16:creationId xmlns:a16="http://schemas.microsoft.com/office/drawing/2014/main" id="{CD6B9513-BC42-4930-9E1F-34463636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29" y="1992761"/>
            <a:ext cx="2480398" cy="11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valvula bermad">
            <a:extLst>
              <a:ext uri="{FF2B5EF4-FFF2-40B4-BE49-F238E27FC236}">
                <a16:creationId xmlns:a16="http://schemas.microsoft.com/office/drawing/2014/main" id="{551D256E-A4CF-459E-B31E-3683D2B5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19" y="1820015"/>
            <a:ext cx="1126711" cy="12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54075E0-FCFB-4D0A-BCAB-F4EE6069F83F}"/>
              </a:ext>
            </a:extLst>
          </p:cNvPr>
          <p:cNvSpPr/>
          <p:nvPr/>
        </p:nvSpPr>
        <p:spPr>
          <a:xfrm>
            <a:off x="5413249" y="753095"/>
            <a:ext cx="914400" cy="562946"/>
          </a:xfrm>
          <a:prstGeom prst="ellipse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091B71-EFE6-4F01-9B40-272F56EE669F}"/>
              </a:ext>
            </a:extLst>
          </p:cNvPr>
          <p:cNvSpPr/>
          <p:nvPr/>
        </p:nvSpPr>
        <p:spPr>
          <a:xfrm>
            <a:off x="6327649" y="751879"/>
            <a:ext cx="683885" cy="562946"/>
          </a:xfrm>
          <a:prstGeom prst="ellipse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B5EA33-3115-4CEB-9DBC-83431D79CCEF}"/>
              </a:ext>
            </a:extLst>
          </p:cNvPr>
          <p:cNvCxnSpPr>
            <a:cxnSpLocks/>
          </p:cNvCxnSpPr>
          <p:nvPr/>
        </p:nvCxnSpPr>
        <p:spPr>
          <a:xfrm flipH="1">
            <a:off x="5768037" y="1381530"/>
            <a:ext cx="89533" cy="226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959E8E-EE54-41FB-BFB4-648CEA3C98C8}"/>
              </a:ext>
            </a:extLst>
          </p:cNvPr>
          <p:cNvCxnSpPr>
            <a:cxnSpLocks/>
          </p:cNvCxnSpPr>
          <p:nvPr/>
        </p:nvCxnSpPr>
        <p:spPr>
          <a:xfrm>
            <a:off x="6636587" y="1381872"/>
            <a:ext cx="137288" cy="226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Ana.Meira\AppData\Local\Microsoft\Windows\Temporary Internet Files\Content.Outlook\68JX2C98\ApvFinalWeb2 (3).jpg">
            <a:extLst>
              <a:ext uri="{FF2B5EF4-FFF2-40B4-BE49-F238E27FC236}">
                <a16:creationId xmlns:a16="http://schemas.microsoft.com/office/drawing/2014/main" id="{B22B7754-8AE3-43AA-93A4-25AB4B70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06" y="2084446"/>
            <a:ext cx="1054404" cy="79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98D368B-6E57-4739-99FA-12FDA3D14FA6}"/>
              </a:ext>
            </a:extLst>
          </p:cNvPr>
          <p:cNvSpPr txBox="1">
            <a:spLocks/>
          </p:cNvSpPr>
          <p:nvPr/>
        </p:nvSpPr>
        <p:spPr>
          <a:xfrm>
            <a:off x="3496667" y="3140445"/>
            <a:ext cx="5476036" cy="169561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171450" indent="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None/>
              <a:defRPr sz="1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285750" indent="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None/>
              <a:defRPr sz="14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62865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 err="1"/>
              <a:t>Benefícios</a:t>
            </a:r>
            <a:r>
              <a:rPr lang="en-US" sz="1200" b="1" u="sng" dirty="0"/>
              <a:t> </a:t>
            </a:r>
            <a:r>
              <a:rPr lang="en-US" sz="1200" b="1" u="sng" dirty="0" err="1"/>
              <a:t>indiretos</a:t>
            </a:r>
            <a:r>
              <a:rPr lang="en-US" sz="1200" b="1" u="sng" dirty="0"/>
              <a:t>:</a:t>
            </a:r>
          </a:p>
          <a:p>
            <a:pPr marL="457200" lvl="1" indent="-285750">
              <a:buFont typeface="Wingdings" panose="05000000000000000000" pitchFamily="2" charset="2"/>
              <a:buChar char="ü"/>
            </a:pPr>
            <a:r>
              <a:rPr lang="en-US" sz="1200" dirty="0" err="1"/>
              <a:t>Redução</a:t>
            </a:r>
            <a:r>
              <a:rPr lang="en-US" sz="1200" dirty="0"/>
              <a:t> do </a:t>
            </a:r>
            <a:r>
              <a:rPr lang="en-US" sz="1200" dirty="0" err="1"/>
              <a:t>número</a:t>
            </a:r>
            <a:r>
              <a:rPr lang="en-US" sz="1200" dirty="0"/>
              <a:t> de </a:t>
            </a:r>
            <a:r>
              <a:rPr lang="en-US" sz="1200" dirty="0" err="1"/>
              <a:t>novos</a:t>
            </a:r>
            <a:r>
              <a:rPr lang="en-US" sz="1200" dirty="0"/>
              <a:t> </a:t>
            </a:r>
            <a:r>
              <a:rPr lang="en-US" sz="1200" dirty="0" err="1"/>
              <a:t>vazamentos</a:t>
            </a:r>
            <a:endParaRPr lang="en-US" sz="1200" dirty="0"/>
          </a:p>
          <a:p>
            <a:pPr marL="457200" lvl="1" indent="-285750">
              <a:buFont typeface="Wingdings" panose="05000000000000000000" pitchFamily="2" charset="2"/>
              <a:buChar char="ü"/>
            </a:pPr>
            <a:r>
              <a:rPr lang="en-US" sz="1200" dirty="0" err="1"/>
              <a:t>Queda</a:t>
            </a:r>
            <a:r>
              <a:rPr lang="en-US" sz="1200" dirty="0"/>
              <a:t> do </a:t>
            </a:r>
            <a:r>
              <a:rPr lang="en-US" sz="1200" dirty="0" err="1"/>
              <a:t>custo</a:t>
            </a:r>
            <a:r>
              <a:rPr lang="en-US" sz="1200" dirty="0"/>
              <a:t> de </a:t>
            </a:r>
            <a:r>
              <a:rPr lang="en-US" sz="1200" dirty="0" err="1"/>
              <a:t>manutenção</a:t>
            </a:r>
            <a:endParaRPr lang="en-US" sz="1200" dirty="0"/>
          </a:p>
          <a:p>
            <a:pPr marL="457200" lvl="1" indent="-285750">
              <a:buFont typeface="Wingdings" panose="05000000000000000000" pitchFamily="2" charset="2"/>
              <a:buChar char="ü"/>
            </a:pPr>
            <a:r>
              <a:rPr lang="en-US" sz="1200" dirty="0" err="1"/>
              <a:t>Posterga</a:t>
            </a:r>
            <a:r>
              <a:rPr lang="en-US" sz="1200" dirty="0"/>
              <a:t> a </a:t>
            </a:r>
            <a:r>
              <a:rPr lang="en-US" sz="1200" dirty="0" err="1"/>
              <a:t>necessidade</a:t>
            </a:r>
            <a:r>
              <a:rPr lang="en-US" sz="1200" dirty="0"/>
              <a:t> de </a:t>
            </a:r>
            <a:r>
              <a:rPr lang="en-US" sz="1200" dirty="0" err="1"/>
              <a:t>troca</a:t>
            </a:r>
            <a:r>
              <a:rPr lang="en-US" sz="1200" dirty="0"/>
              <a:t> de </a:t>
            </a:r>
            <a:r>
              <a:rPr lang="en-US" sz="1200" dirty="0" err="1"/>
              <a:t>redes</a:t>
            </a:r>
            <a:r>
              <a:rPr lang="en-US" sz="1200" dirty="0"/>
              <a:t> e </a:t>
            </a:r>
            <a:r>
              <a:rPr lang="en-US" sz="1200" dirty="0" err="1"/>
              <a:t>ramais</a:t>
            </a:r>
            <a:endParaRPr lang="en-US" sz="1200" dirty="0"/>
          </a:p>
          <a:p>
            <a:pPr marL="457200" lvl="1" indent="-285750">
              <a:buFont typeface="Wingdings" panose="05000000000000000000" pitchFamily="2" charset="2"/>
              <a:buChar char="ü"/>
            </a:pPr>
            <a:r>
              <a:rPr lang="en-US" sz="1200" dirty="0" err="1"/>
              <a:t>Preserva</a:t>
            </a:r>
            <a:r>
              <a:rPr lang="en-US" sz="1200" dirty="0"/>
              <a:t> a </a:t>
            </a:r>
            <a:r>
              <a:rPr lang="en-US" sz="1200" dirty="0" err="1"/>
              <a:t>vida</a:t>
            </a:r>
            <a:r>
              <a:rPr lang="en-US" sz="1200" dirty="0"/>
              <a:t> </a:t>
            </a:r>
            <a:r>
              <a:rPr lang="en-US" sz="1200" dirty="0" err="1"/>
              <a:t>útil</a:t>
            </a:r>
            <a:r>
              <a:rPr lang="en-US" sz="1200" dirty="0"/>
              <a:t> do </a:t>
            </a:r>
            <a:r>
              <a:rPr lang="en-US" sz="1200" dirty="0" err="1"/>
              <a:t>hidrômetro</a:t>
            </a:r>
            <a:endParaRPr lang="en-US" sz="1200" dirty="0"/>
          </a:p>
          <a:p>
            <a:pPr marL="457200" lvl="1" indent="-285750">
              <a:buFont typeface="Wingdings" panose="05000000000000000000" pitchFamily="2" charset="2"/>
              <a:buChar char="ü"/>
            </a:pPr>
            <a:r>
              <a:rPr lang="en-US" sz="1200" dirty="0" err="1"/>
              <a:t>Melhora</a:t>
            </a:r>
            <a:r>
              <a:rPr lang="en-US" sz="1200" dirty="0"/>
              <a:t> da </a:t>
            </a:r>
            <a:r>
              <a:rPr lang="en-US" sz="1200" dirty="0" err="1"/>
              <a:t>imagem</a:t>
            </a:r>
            <a:r>
              <a:rPr lang="en-US" sz="1200" dirty="0"/>
              <a:t> </a:t>
            </a:r>
            <a:r>
              <a:rPr lang="en-US" sz="1200" dirty="0" err="1"/>
              <a:t>pública</a:t>
            </a:r>
            <a:endParaRPr lang="en-US" sz="1200" dirty="0"/>
          </a:p>
          <a:p>
            <a:pPr marL="457200" lvl="1" indent="-285750">
              <a:buFont typeface="Wingdings" panose="05000000000000000000" pitchFamily="2" charset="2"/>
              <a:buChar char="ü"/>
            </a:pPr>
            <a:r>
              <a:rPr lang="en-US" sz="1200" dirty="0" err="1"/>
              <a:t>Não</a:t>
            </a:r>
            <a:r>
              <a:rPr lang="en-US" sz="1200" dirty="0"/>
              <a:t> </a:t>
            </a:r>
            <a:r>
              <a:rPr lang="en-US" sz="1200" dirty="0" err="1"/>
              <a:t>reduz</a:t>
            </a:r>
            <a:r>
              <a:rPr lang="en-US" sz="1200" dirty="0"/>
              <a:t> o volume </a:t>
            </a:r>
            <a:r>
              <a:rPr lang="en-US" sz="1200" dirty="0" err="1"/>
              <a:t>micromedido</a:t>
            </a:r>
            <a:r>
              <a:rPr lang="en-US" sz="1200" dirty="0"/>
              <a:t> (</a:t>
            </a:r>
            <a:r>
              <a:rPr lang="en-US" sz="1200" dirty="0" err="1"/>
              <a:t>lado</a:t>
            </a:r>
            <a:r>
              <a:rPr lang="en-US" sz="1200" dirty="0"/>
              <a:t> </a:t>
            </a:r>
            <a:r>
              <a:rPr lang="en-US" sz="1200" dirty="0" err="1"/>
              <a:t>bom</a:t>
            </a:r>
            <a:r>
              <a:rPr lang="en-US" sz="1200" dirty="0"/>
              <a:t> do “</a:t>
            </a:r>
            <a:r>
              <a:rPr lang="en-US" sz="1200" dirty="0" err="1"/>
              <a:t>efeito</a:t>
            </a:r>
            <a:r>
              <a:rPr lang="en-US" sz="1200" dirty="0"/>
              <a:t> Caixa </a:t>
            </a:r>
            <a:r>
              <a:rPr lang="en-US" sz="1200" dirty="0" err="1"/>
              <a:t>d’água</a:t>
            </a:r>
            <a:r>
              <a:rPr lang="en-US" sz="1200" dirty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DAEDBB-666D-445F-863C-805E438DD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14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657665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4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">
            <a:extLst>
              <a:ext uri="{FF2B5EF4-FFF2-40B4-BE49-F238E27FC236}">
                <a16:creationId xmlns:a16="http://schemas.microsoft.com/office/drawing/2014/main" id="{B836745A-A240-4588-9040-18AA27D04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018" y="1748707"/>
            <a:ext cx="4936010" cy="3048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2AEFC6-A753-43C0-B626-3CF41A9E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CONTROLE DE PRESSÃO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32E957B-3F1C-4094-8031-B714AE2F33E8}"/>
              </a:ext>
            </a:extLst>
          </p:cNvPr>
          <p:cNvSpPr txBox="1">
            <a:spLocks/>
          </p:cNvSpPr>
          <p:nvPr/>
        </p:nvSpPr>
        <p:spPr>
          <a:xfrm>
            <a:off x="287809" y="753095"/>
            <a:ext cx="8377882" cy="4533574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/>
              <a:t>Reduz novos rompimentos </a:t>
            </a:r>
            <a:r>
              <a:rPr lang="pt-BR" dirty="0"/>
              <a:t>(pela exposição a pressões </a:t>
            </a:r>
            <a:r>
              <a:rPr lang="pt-BR" b="1" u="sng" dirty="0"/>
              <a:t>mais baixas e com menores variações</a:t>
            </a:r>
            <a:r>
              <a:rPr lang="pt-BR" dirty="0"/>
              <a:t>) – 65% dos vazamentos ocorrem das 0h00 às 6h00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Reduz a </a:t>
            </a:r>
            <a:r>
              <a:rPr lang="pt-BR" b="1" u="sng" dirty="0"/>
              <a:t>vazão em vazamentos já existentes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/>
              <a:t>Prolonga vida útil</a:t>
            </a:r>
            <a:r>
              <a:rPr lang="pt-BR" dirty="0"/>
              <a:t> do sistema (posterga trocas)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2755E97-EED4-4C4F-BBB1-BC8B43EA0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15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19567306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Agrupar 3">
            <a:extLst>
              <a:ext uri="{FF2B5EF4-FFF2-40B4-BE49-F238E27FC236}">
                <a16:creationId xmlns:a16="http://schemas.microsoft.com/office/drawing/2014/main" id="{A4A9D2A9-751C-4D74-A382-F142D481674D}"/>
              </a:ext>
            </a:extLst>
          </p:cNvPr>
          <p:cNvSpPr/>
          <p:nvPr/>
        </p:nvSpPr>
        <p:spPr>
          <a:xfrm>
            <a:off x="825482" y="4530594"/>
            <a:ext cx="288032" cy="216024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6" name="Forma livre 5">
            <a:extLst>
              <a:ext uri="{FF2B5EF4-FFF2-40B4-BE49-F238E27FC236}">
                <a16:creationId xmlns:a16="http://schemas.microsoft.com/office/drawing/2014/main" id="{6418183E-7174-4818-ACB8-58DB94203325}"/>
              </a:ext>
            </a:extLst>
          </p:cNvPr>
          <p:cNvSpPr/>
          <p:nvPr/>
        </p:nvSpPr>
        <p:spPr>
          <a:xfrm>
            <a:off x="963598" y="2738074"/>
            <a:ext cx="7219405" cy="1940718"/>
          </a:xfrm>
          <a:custGeom>
            <a:avLst/>
            <a:gdLst>
              <a:gd name="connsiteX0" fmla="*/ 0 w 7219405"/>
              <a:gd name="connsiteY0" fmla="*/ 2536391 h 2585183"/>
              <a:gd name="connsiteX1" fmla="*/ 836022 w 7219405"/>
              <a:gd name="connsiteY1" fmla="*/ 2501556 h 2585183"/>
              <a:gd name="connsiteX2" fmla="*/ 1854925 w 7219405"/>
              <a:gd name="connsiteY2" fmla="*/ 1761328 h 2585183"/>
              <a:gd name="connsiteX3" fmla="*/ 2917371 w 7219405"/>
              <a:gd name="connsiteY3" fmla="*/ 855636 h 2585183"/>
              <a:gd name="connsiteX4" fmla="*/ 4206240 w 7219405"/>
              <a:gd name="connsiteY4" fmla="*/ 176368 h 2585183"/>
              <a:gd name="connsiteX5" fmla="*/ 5529942 w 7219405"/>
              <a:gd name="connsiteY5" fmla="*/ 19614 h 2585183"/>
              <a:gd name="connsiteX6" fmla="*/ 6156960 w 7219405"/>
              <a:gd name="connsiteY6" fmla="*/ 10905 h 2585183"/>
              <a:gd name="connsiteX7" fmla="*/ 6897188 w 7219405"/>
              <a:gd name="connsiteY7" fmla="*/ 97991 h 2585183"/>
              <a:gd name="connsiteX8" fmla="*/ 7219405 w 7219405"/>
              <a:gd name="connsiteY8" fmla="*/ 150242 h 258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9405" h="2585183">
                <a:moveTo>
                  <a:pt x="0" y="2536391"/>
                </a:moveTo>
                <a:cubicBezTo>
                  <a:pt x="263434" y="2583562"/>
                  <a:pt x="526868" y="2630733"/>
                  <a:pt x="836022" y="2501556"/>
                </a:cubicBezTo>
                <a:cubicBezTo>
                  <a:pt x="1145176" y="2372379"/>
                  <a:pt x="1508034" y="2035648"/>
                  <a:pt x="1854925" y="1761328"/>
                </a:cubicBezTo>
                <a:cubicBezTo>
                  <a:pt x="2201817" y="1487008"/>
                  <a:pt x="2525485" y="1119796"/>
                  <a:pt x="2917371" y="855636"/>
                </a:cubicBezTo>
                <a:cubicBezTo>
                  <a:pt x="3309257" y="591476"/>
                  <a:pt x="3770812" y="315705"/>
                  <a:pt x="4206240" y="176368"/>
                </a:cubicBezTo>
                <a:cubicBezTo>
                  <a:pt x="4641669" y="37031"/>
                  <a:pt x="5204822" y="47191"/>
                  <a:pt x="5529942" y="19614"/>
                </a:cubicBezTo>
                <a:cubicBezTo>
                  <a:pt x="5855062" y="-7963"/>
                  <a:pt x="5929086" y="-2158"/>
                  <a:pt x="6156960" y="10905"/>
                </a:cubicBezTo>
                <a:cubicBezTo>
                  <a:pt x="6384834" y="23968"/>
                  <a:pt x="6720114" y="74768"/>
                  <a:pt x="6897188" y="97991"/>
                </a:cubicBezTo>
                <a:cubicBezTo>
                  <a:pt x="7074262" y="121214"/>
                  <a:pt x="7146833" y="135728"/>
                  <a:pt x="7219405" y="150242"/>
                </a:cubicBezTo>
              </a:path>
            </a:pathLst>
          </a:custGeom>
          <a:noFill/>
          <a:ln cmpd="tri">
            <a:solidFill>
              <a:srgbClr val="653A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403DE643-6528-41C8-8B00-7B4BC310509C}"/>
              </a:ext>
            </a:extLst>
          </p:cNvPr>
          <p:cNvCxnSpPr>
            <a:cxnSpLocks/>
          </p:cNvCxnSpPr>
          <p:nvPr/>
        </p:nvCxnSpPr>
        <p:spPr>
          <a:xfrm flipV="1">
            <a:off x="812441" y="421098"/>
            <a:ext cx="0" cy="4109496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10">
            <a:extLst>
              <a:ext uri="{FF2B5EF4-FFF2-40B4-BE49-F238E27FC236}">
                <a16:creationId xmlns:a16="http://schemas.microsoft.com/office/drawing/2014/main" id="{1C9D2F6B-56FA-4879-85E8-A27F008F31A3}"/>
              </a:ext>
            </a:extLst>
          </p:cNvPr>
          <p:cNvCxnSpPr/>
          <p:nvPr/>
        </p:nvCxnSpPr>
        <p:spPr>
          <a:xfrm>
            <a:off x="812441" y="421098"/>
            <a:ext cx="6480720" cy="36004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13">
            <a:extLst>
              <a:ext uri="{FF2B5EF4-FFF2-40B4-BE49-F238E27FC236}">
                <a16:creationId xmlns:a16="http://schemas.microsoft.com/office/drawing/2014/main" id="{048918F9-2B73-435E-BDC9-717611081EC6}"/>
              </a:ext>
            </a:extLst>
          </p:cNvPr>
          <p:cNvCxnSpPr>
            <a:cxnSpLocks/>
          </p:cNvCxnSpPr>
          <p:nvPr/>
        </p:nvCxnSpPr>
        <p:spPr>
          <a:xfrm flipH="1" flipV="1">
            <a:off x="1100473" y="1285194"/>
            <a:ext cx="13041" cy="3245400"/>
          </a:xfrm>
          <a:prstGeom prst="line">
            <a:avLst/>
          </a:prstGeom>
          <a:ln w="2540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16">
            <a:extLst>
              <a:ext uri="{FF2B5EF4-FFF2-40B4-BE49-F238E27FC236}">
                <a16:creationId xmlns:a16="http://schemas.microsoft.com/office/drawing/2014/main" id="{940FAF3E-35EE-4576-BFA3-F5D58A2D161E}"/>
              </a:ext>
            </a:extLst>
          </p:cNvPr>
          <p:cNvCxnSpPr/>
          <p:nvPr/>
        </p:nvCxnSpPr>
        <p:spPr>
          <a:xfrm>
            <a:off x="1103584" y="1285194"/>
            <a:ext cx="6333593" cy="1386485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9">
            <a:extLst>
              <a:ext uri="{FF2B5EF4-FFF2-40B4-BE49-F238E27FC236}">
                <a16:creationId xmlns:a16="http://schemas.microsoft.com/office/drawing/2014/main" id="{338212DA-01CD-47C4-A8C4-A9764FE978FD}"/>
              </a:ext>
            </a:extLst>
          </p:cNvPr>
          <p:cNvCxnSpPr/>
          <p:nvPr/>
        </p:nvCxnSpPr>
        <p:spPr>
          <a:xfrm>
            <a:off x="1100473" y="1281602"/>
            <a:ext cx="6336704" cy="106575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24">
            <a:extLst>
              <a:ext uri="{FF2B5EF4-FFF2-40B4-BE49-F238E27FC236}">
                <a16:creationId xmlns:a16="http://schemas.microsoft.com/office/drawing/2014/main" id="{E95C9FC9-61D6-4B88-837B-F96D26C30100}"/>
              </a:ext>
            </a:extLst>
          </p:cNvPr>
          <p:cNvCxnSpPr/>
          <p:nvPr/>
        </p:nvCxnSpPr>
        <p:spPr>
          <a:xfrm>
            <a:off x="7293161" y="1388177"/>
            <a:ext cx="0" cy="1380551"/>
          </a:xfrm>
          <a:prstGeom prst="straightConnector1">
            <a:avLst/>
          </a:prstGeom>
          <a:ln w="254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26">
            <a:extLst>
              <a:ext uri="{FF2B5EF4-FFF2-40B4-BE49-F238E27FC236}">
                <a16:creationId xmlns:a16="http://schemas.microsoft.com/office/drawing/2014/main" id="{DDE52AE3-5E98-41D0-88E9-D3B3EF496B8B}"/>
              </a:ext>
            </a:extLst>
          </p:cNvPr>
          <p:cNvCxnSpPr/>
          <p:nvPr/>
        </p:nvCxnSpPr>
        <p:spPr>
          <a:xfrm>
            <a:off x="6501073" y="2471569"/>
            <a:ext cx="0" cy="297159"/>
          </a:xfrm>
          <a:prstGeom prst="straightConnector1">
            <a:avLst/>
          </a:prstGeom>
          <a:ln w="254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28">
            <a:extLst>
              <a:ext uri="{FF2B5EF4-FFF2-40B4-BE49-F238E27FC236}">
                <a16:creationId xmlns:a16="http://schemas.microsoft.com/office/drawing/2014/main" id="{C1069D94-4FE7-4AA2-85F8-7D981670B277}"/>
              </a:ext>
            </a:extLst>
          </p:cNvPr>
          <p:cNvCxnSpPr/>
          <p:nvPr/>
        </p:nvCxnSpPr>
        <p:spPr>
          <a:xfrm>
            <a:off x="6717097" y="1978436"/>
            <a:ext cx="2786" cy="756045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31">
            <a:extLst>
              <a:ext uri="{FF2B5EF4-FFF2-40B4-BE49-F238E27FC236}">
                <a16:creationId xmlns:a16="http://schemas.microsoft.com/office/drawing/2014/main" id="{5D6EBAEC-543C-4815-A81E-6662227E2B73}"/>
              </a:ext>
            </a:extLst>
          </p:cNvPr>
          <p:cNvCxnSpPr/>
          <p:nvPr/>
        </p:nvCxnSpPr>
        <p:spPr>
          <a:xfrm>
            <a:off x="1172481" y="1569993"/>
            <a:ext cx="5544616" cy="43085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35">
            <a:extLst>
              <a:ext uri="{FF2B5EF4-FFF2-40B4-BE49-F238E27FC236}">
                <a16:creationId xmlns:a16="http://schemas.microsoft.com/office/drawing/2014/main" id="{7423B889-745B-4B12-9E68-15F3ABFB8C32}"/>
              </a:ext>
            </a:extLst>
          </p:cNvPr>
          <p:cNvCxnSpPr>
            <a:cxnSpLocks/>
          </p:cNvCxnSpPr>
          <p:nvPr/>
        </p:nvCxnSpPr>
        <p:spPr>
          <a:xfrm flipV="1">
            <a:off x="1169695" y="1569994"/>
            <a:ext cx="0" cy="2960600"/>
          </a:xfrm>
          <a:prstGeom prst="line">
            <a:avLst/>
          </a:prstGeom>
          <a:ln w="254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a livre 41">
            <a:extLst>
              <a:ext uri="{FF2B5EF4-FFF2-40B4-BE49-F238E27FC236}">
                <a16:creationId xmlns:a16="http://schemas.microsoft.com/office/drawing/2014/main" id="{65DB2076-C509-4CFC-820A-3C89615B9F23}"/>
              </a:ext>
            </a:extLst>
          </p:cNvPr>
          <p:cNvSpPr/>
          <p:nvPr/>
        </p:nvSpPr>
        <p:spPr>
          <a:xfrm>
            <a:off x="1097688" y="441207"/>
            <a:ext cx="5883532" cy="923108"/>
          </a:xfrm>
          <a:custGeom>
            <a:avLst/>
            <a:gdLst>
              <a:gd name="connsiteX0" fmla="*/ 0 w 6148251"/>
              <a:gd name="connsiteY0" fmla="*/ 0 h 923108"/>
              <a:gd name="connsiteX1" fmla="*/ 0 w 6148251"/>
              <a:gd name="connsiteY1" fmla="*/ 818605 h 923108"/>
              <a:gd name="connsiteX2" fmla="*/ 6148251 w 6148251"/>
              <a:gd name="connsiteY2" fmla="*/ 923108 h 923108"/>
              <a:gd name="connsiteX3" fmla="*/ 6148251 w 6148251"/>
              <a:gd name="connsiteY3" fmla="*/ 330925 h 923108"/>
              <a:gd name="connsiteX4" fmla="*/ 0 w 6148251"/>
              <a:gd name="connsiteY4" fmla="*/ 0 h 92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8251" h="923108">
                <a:moveTo>
                  <a:pt x="0" y="0"/>
                </a:moveTo>
                <a:lnTo>
                  <a:pt x="0" y="818605"/>
                </a:lnTo>
                <a:lnTo>
                  <a:pt x="6148251" y="923108"/>
                </a:lnTo>
                <a:lnTo>
                  <a:pt x="6148251" y="3309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+mj-lt"/>
              </a:rPr>
              <a:t>Recuperação com sistema convencional</a:t>
            </a:r>
          </a:p>
        </p:txBody>
      </p:sp>
      <p:sp>
        <p:nvSpPr>
          <p:cNvPr id="18" name="Forma livre 42">
            <a:extLst>
              <a:ext uri="{FF2B5EF4-FFF2-40B4-BE49-F238E27FC236}">
                <a16:creationId xmlns:a16="http://schemas.microsoft.com/office/drawing/2014/main" id="{F637E18A-6DAD-48FA-B590-F0E9A0D975B5}"/>
              </a:ext>
            </a:extLst>
          </p:cNvPr>
          <p:cNvSpPr/>
          <p:nvPr/>
        </p:nvSpPr>
        <p:spPr>
          <a:xfrm>
            <a:off x="1102935" y="1277229"/>
            <a:ext cx="5878285" cy="714103"/>
          </a:xfrm>
          <a:custGeom>
            <a:avLst/>
            <a:gdLst>
              <a:gd name="connsiteX0" fmla="*/ 8708 w 5878285"/>
              <a:gd name="connsiteY0" fmla="*/ 0 h 714103"/>
              <a:gd name="connsiteX1" fmla="*/ 0 w 5878285"/>
              <a:gd name="connsiteY1" fmla="*/ 287383 h 714103"/>
              <a:gd name="connsiteX2" fmla="*/ 5878285 w 5878285"/>
              <a:gd name="connsiteY2" fmla="*/ 714103 h 714103"/>
              <a:gd name="connsiteX3" fmla="*/ 5878285 w 5878285"/>
              <a:gd name="connsiteY3" fmla="*/ 121920 h 714103"/>
              <a:gd name="connsiteX4" fmla="*/ 8708 w 5878285"/>
              <a:gd name="connsiteY4" fmla="*/ 0 h 7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285" h="714103">
                <a:moveTo>
                  <a:pt x="8708" y="0"/>
                </a:moveTo>
                <a:lnTo>
                  <a:pt x="0" y="287383"/>
                </a:lnTo>
                <a:lnTo>
                  <a:pt x="5878285" y="714103"/>
                </a:lnTo>
                <a:lnTo>
                  <a:pt x="5878285" y="121920"/>
                </a:lnTo>
                <a:lnTo>
                  <a:pt x="8708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r"/>
            <a:endParaRPr lang="pt-BR" sz="400" dirty="0">
              <a:latin typeface="+mj-lt"/>
            </a:endParaRPr>
          </a:p>
          <a:p>
            <a:pPr algn="r"/>
            <a:r>
              <a:rPr lang="pt-BR" sz="1200" dirty="0">
                <a:latin typeface="+mj-lt"/>
              </a:rPr>
              <a:t>Recuperação adicional com sistema inteligente</a:t>
            </a:r>
          </a:p>
        </p:txBody>
      </p:sp>
      <p:sp>
        <p:nvSpPr>
          <p:cNvPr id="19" name="CaixaDeTexto 43">
            <a:extLst>
              <a:ext uri="{FF2B5EF4-FFF2-40B4-BE49-F238E27FC236}">
                <a16:creationId xmlns:a16="http://schemas.microsoft.com/office/drawing/2014/main" id="{445DDC1A-6F36-4C6E-A527-355DF0F5D269}"/>
              </a:ext>
            </a:extLst>
          </p:cNvPr>
          <p:cNvSpPr txBox="1"/>
          <p:nvPr/>
        </p:nvSpPr>
        <p:spPr>
          <a:xfrm>
            <a:off x="474680" y="252733"/>
            <a:ext cx="369332" cy="30653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latin typeface="+mj-lt"/>
              </a:rPr>
              <a:t>Pressão de entrada</a:t>
            </a:r>
          </a:p>
        </p:txBody>
      </p:sp>
      <p:sp>
        <p:nvSpPr>
          <p:cNvPr id="20" name="CaixaDeTexto 44">
            <a:extLst>
              <a:ext uri="{FF2B5EF4-FFF2-40B4-BE49-F238E27FC236}">
                <a16:creationId xmlns:a16="http://schemas.microsoft.com/office/drawing/2014/main" id="{58E1E3BB-FE41-4680-A828-73660EEB48E2}"/>
              </a:ext>
            </a:extLst>
          </p:cNvPr>
          <p:cNvSpPr txBox="1"/>
          <p:nvPr/>
        </p:nvSpPr>
        <p:spPr>
          <a:xfrm>
            <a:off x="765265" y="319128"/>
            <a:ext cx="369332" cy="30653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>
                <a:solidFill>
                  <a:schemeClr val="accent1"/>
                </a:solidFill>
                <a:latin typeface="+mj-lt"/>
              </a:rPr>
              <a:t>Pressão de saída FIXA</a:t>
            </a:r>
          </a:p>
        </p:txBody>
      </p:sp>
      <p:sp>
        <p:nvSpPr>
          <p:cNvPr id="21" name="CaixaDeTexto 45">
            <a:extLst>
              <a:ext uri="{FF2B5EF4-FFF2-40B4-BE49-F238E27FC236}">
                <a16:creationId xmlns:a16="http://schemas.microsoft.com/office/drawing/2014/main" id="{F3562B39-3312-4CB5-9AA0-A10553BCF165}"/>
              </a:ext>
            </a:extLst>
          </p:cNvPr>
          <p:cNvSpPr txBox="1"/>
          <p:nvPr/>
        </p:nvSpPr>
        <p:spPr>
          <a:xfrm>
            <a:off x="1104207" y="1127650"/>
            <a:ext cx="369332" cy="30653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>
                <a:solidFill>
                  <a:srgbClr val="00B050"/>
                </a:solidFill>
                <a:latin typeface="+mj-lt"/>
              </a:rPr>
              <a:t>Pressão de saída VARIÁVEL</a:t>
            </a:r>
          </a:p>
        </p:txBody>
      </p:sp>
      <p:sp>
        <p:nvSpPr>
          <p:cNvPr id="22" name="Seta para cima 6">
            <a:extLst>
              <a:ext uri="{FF2B5EF4-FFF2-40B4-BE49-F238E27FC236}">
                <a16:creationId xmlns:a16="http://schemas.microsoft.com/office/drawing/2014/main" id="{AE6B29BE-45B2-4F52-BA0E-65E7BFACE765}"/>
              </a:ext>
            </a:extLst>
          </p:cNvPr>
          <p:cNvSpPr/>
          <p:nvPr/>
        </p:nvSpPr>
        <p:spPr>
          <a:xfrm>
            <a:off x="6717097" y="2361722"/>
            <a:ext cx="576064" cy="372759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23" name="Conector de seta reta 12">
            <a:extLst>
              <a:ext uri="{FF2B5EF4-FFF2-40B4-BE49-F238E27FC236}">
                <a16:creationId xmlns:a16="http://schemas.microsoft.com/office/drawing/2014/main" id="{9BEF7470-F851-4C84-89A4-E768CE8E958B}"/>
              </a:ext>
            </a:extLst>
          </p:cNvPr>
          <p:cNvCxnSpPr>
            <a:endCxn id="22" idx="2"/>
          </p:cNvCxnSpPr>
          <p:nvPr/>
        </p:nvCxnSpPr>
        <p:spPr>
          <a:xfrm>
            <a:off x="7005129" y="781138"/>
            <a:ext cx="0" cy="195334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47">
            <a:extLst>
              <a:ext uri="{FF2B5EF4-FFF2-40B4-BE49-F238E27FC236}">
                <a16:creationId xmlns:a16="http://schemas.microsoft.com/office/drawing/2014/main" id="{0D0FDC8A-EBCB-4A37-A0C1-8D0F1D46ED3B}"/>
              </a:ext>
            </a:extLst>
          </p:cNvPr>
          <p:cNvSpPr txBox="1"/>
          <p:nvPr/>
        </p:nvSpPr>
        <p:spPr>
          <a:xfrm>
            <a:off x="6286592" y="274419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1"/>
                </a:solidFill>
                <a:latin typeface="+mj-lt"/>
              </a:rPr>
              <a:t>Pressões excessivas...</a:t>
            </a:r>
          </a:p>
          <a:p>
            <a:r>
              <a:rPr lang="pt-BR" sz="1200" dirty="0">
                <a:solidFill>
                  <a:schemeClr val="accent1"/>
                </a:solidFill>
                <a:latin typeface="+mj-lt"/>
              </a:rPr>
              <a:t>ou baixas...</a:t>
            </a:r>
          </a:p>
        </p:txBody>
      </p:sp>
      <p:sp>
        <p:nvSpPr>
          <p:cNvPr id="25" name="CaixaDeTexto 48">
            <a:extLst>
              <a:ext uri="{FF2B5EF4-FFF2-40B4-BE49-F238E27FC236}">
                <a16:creationId xmlns:a16="http://schemas.microsoft.com/office/drawing/2014/main" id="{DA243CD5-65EB-4210-9393-DA9F28916FF0}"/>
              </a:ext>
            </a:extLst>
          </p:cNvPr>
          <p:cNvSpPr txBox="1"/>
          <p:nvPr/>
        </p:nvSpPr>
        <p:spPr>
          <a:xfrm>
            <a:off x="6981220" y="1000501"/>
            <a:ext cx="18002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t-BR" sz="1200" dirty="0">
                <a:solidFill>
                  <a:srgbClr val="FF0000"/>
                </a:solidFill>
                <a:latin typeface="+mj-lt"/>
              </a:rPr>
              <a:t>Pressões excessivas...</a:t>
            </a:r>
          </a:p>
        </p:txBody>
      </p:sp>
      <p:sp>
        <p:nvSpPr>
          <p:cNvPr id="26" name="CaixaDeTexto 49">
            <a:extLst>
              <a:ext uri="{FF2B5EF4-FFF2-40B4-BE49-F238E27FC236}">
                <a16:creationId xmlns:a16="http://schemas.microsoft.com/office/drawing/2014/main" id="{43C25E68-DFA1-4F8A-B379-F5AF49C832C3}"/>
              </a:ext>
            </a:extLst>
          </p:cNvPr>
          <p:cNvSpPr txBox="1"/>
          <p:nvPr/>
        </p:nvSpPr>
        <p:spPr>
          <a:xfrm>
            <a:off x="5503220" y="2001050"/>
            <a:ext cx="1224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pt-BR" sz="1200" dirty="0">
                <a:solidFill>
                  <a:srgbClr val="00B050"/>
                </a:solidFill>
                <a:latin typeface="+mj-lt"/>
              </a:rPr>
              <a:t>Pressão constante</a:t>
            </a:r>
          </a:p>
        </p:txBody>
      </p:sp>
      <p:sp>
        <p:nvSpPr>
          <p:cNvPr id="27" name="CaixaDeTexto 50">
            <a:extLst>
              <a:ext uri="{FF2B5EF4-FFF2-40B4-BE49-F238E27FC236}">
                <a16:creationId xmlns:a16="http://schemas.microsoft.com/office/drawing/2014/main" id="{04D1C0DF-E5E3-4409-A379-04BADEAE43F1}"/>
              </a:ext>
            </a:extLst>
          </p:cNvPr>
          <p:cNvSpPr txBox="1"/>
          <p:nvPr/>
        </p:nvSpPr>
        <p:spPr>
          <a:xfrm>
            <a:off x="3169144" y="28259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  <a:latin typeface="+mj-lt"/>
              </a:rPr>
              <a:t>Sem redução de pressão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8F30ABC-E3A2-4360-B5C6-818EB22F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862" y="3842136"/>
            <a:ext cx="3961288" cy="461665"/>
          </a:xfrm>
        </p:spPr>
        <p:txBody>
          <a:bodyPr/>
          <a:lstStyle/>
          <a:p>
            <a:r>
              <a:rPr lang="pt-BR" dirty="0"/>
              <a:t>CONTROLE OTIMIZADO DE PRESSÃO</a:t>
            </a:r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D116D60D-30B9-4207-A84E-46CF627D0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16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3641850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de controle</a:t>
            </a:r>
          </a:p>
        </p:txBody>
      </p:sp>
      <p:pic>
        <p:nvPicPr>
          <p:cNvPr id="5" name="algorithm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816.9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078" y="830211"/>
            <a:ext cx="7036739" cy="3958166"/>
          </a:xfrm>
          <a:prstGeom prst="rect">
            <a:avLst/>
          </a:prstGeom>
        </p:spPr>
      </p:pic>
      <p:sp>
        <p:nvSpPr>
          <p:cNvPr id="6" name="6 CuadroTexto"/>
          <p:cNvSpPr txBox="1"/>
          <p:nvPr/>
        </p:nvSpPr>
        <p:spPr>
          <a:xfrm rot="16200000">
            <a:off x="356242" y="228635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kern="0" dirty="0">
                <a:solidFill>
                  <a:prstClr val="black"/>
                </a:solidFill>
              </a:rPr>
              <a:t>P2 – P3</a:t>
            </a:r>
          </a:p>
        </p:txBody>
      </p:sp>
      <p:sp>
        <p:nvSpPr>
          <p:cNvPr id="7" name="8 CuadroTexto"/>
          <p:cNvSpPr txBox="1"/>
          <p:nvPr/>
        </p:nvSpPr>
        <p:spPr>
          <a:xfrm>
            <a:off x="4220436" y="44278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pt-BR" kern="0" dirty="0">
                <a:solidFill>
                  <a:prstClr val="black"/>
                </a:solidFill>
              </a:rPr>
              <a:t>vazão</a:t>
            </a:r>
          </a:p>
        </p:txBody>
      </p:sp>
      <p:grpSp>
        <p:nvGrpSpPr>
          <p:cNvPr id="8" name="20 Grupo"/>
          <p:cNvGrpSpPr/>
          <p:nvPr/>
        </p:nvGrpSpPr>
        <p:grpSpPr>
          <a:xfrm>
            <a:off x="976184" y="737928"/>
            <a:ext cx="6858000" cy="2437370"/>
            <a:chOff x="976184" y="1248032"/>
            <a:chExt cx="6858000" cy="3249827"/>
          </a:xfrm>
        </p:grpSpPr>
        <p:sp>
          <p:nvSpPr>
            <p:cNvPr id="9" name="17 Forma libre"/>
            <p:cNvSpPr/>
            <p:nvPr/>
          </p:nvSpPr>
          <p:spPr>
            <a:xfrm>
              <a:off x="976184" y="1248032"/>
              <a:ext cx="6351373" cy="2792237"/>
            </a:xfrm>
            <a:custGeom>
              <a:avLst/>
              <a:gdLst>
                <a:gd name="connsiteX0" fmla="*/ 0 w 6351373"/>
                <a:gd name="connsiteY0" fmla="*/ 2767914 h 2792237"/>
                <a:gd name="connsiteX1" fmla="*/ 1841157 w 6351373"/>
                <a:gd name="connsiteY1" fmla="*/ 2718487 h 2792237"/>
                <a:gd name="connsiteX2" fmla="*/ 3818238 w 6351373"/>
                <a:gd name="connsiteY2" fmla="*/ 2150076 h 2792237"/>
                <a:gd name="connsiteX3" fmla="*/ 5745892 w 6351373"/>
                <a:gd name="connsiteY3" fmla="*/ 630195 h 2792237"/>
                <a:gd name="connsiteX4" fmla="*/ 6351373 w 6351373"/>
                <a:gd name="connsiteY4" fmla="*/ 0 h 279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1373" h="2792237">
                  <a:moveTo>
                    <a:pt x="0" y="2767914"/>
                  </a:moveTo>
                  <a:cubicBezTo>
                    <a:pt x="602392" y="2794687"/>
                    <a:pt x="1204784" y="2821460"/>
                    <a:pt x="1841157" y="2718487"/>
                  </a:cubicBezTo>
                  <a:cubicBezTo>
                    <a:pt x="2477530" y="2615514"/>
                    <a:pt x="3167449" y="2498125"/>
                    <a:pt x="3818238" y="2150076"/>
                  </a:cubicBezTo>
                  <a:cubicBezTo>
                    <a:pt x="4469027" y="1802027"/>
                    <a:pt x="5323703" y="988541"/>
                    <a:pt x="5745892" y="630195"/>
                  </a:cubicBezTo>
                  <a:cubicBezTo>
                    <a:pt x="6168081" y="271849"/>
                    <a:pt x="6259727" y="135924"/>
                    <a:pt x="6351373" y="0"/>
                  </a:cubicBezTo>
                </a:path>
              </a:pathLst>
            </a:custGeom>
            <a:noFill/>
            <a:ln w="571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19 Forma libre"/>
            <p:cNvSpPr/>
            <p:nvPr/>
          </p:nvSpPr>
          <p:spPr>
            <a:xfrm>
              <a:off x="976184" y="1346886"/>
              <a:ext cx="6858000" cy="3150973"/>
            </a:xfrm>
            <a:custGeom>
              <a:avLst/>
              <a:gdLst>
                <a:gd name="connsiteX0" fmla="*/ 0 w 6858000"/>
                <a:gd name="connsiteY0" fmla="*/ 3150973 h 3150973"/>
                <a:gd name="connsiteX1" fmla="*/ 1594021 w 6858000"/>
                <a:gd name="connsiteY1" fmla="*/ 3101546 h 3150973"/>
                <a:gd name="connsiteX2" fmla="*/ 3546389 w 6858000"/>
                <a:gd name="connsiteY2" fmla="*/ 2706130 h 3150973"/>
                <a:gd name="connsiteX3" fmla="*/ 5362832 w 6858000"/>
                <a:gd name="connsiteY3" fmla="*/ 1742303 h 3150973"/>
                <a:gd name="connsiteX4" fmla="*/ 6858000 w 6858000"/>
                <a:gd name="connsiteY4" fmla="*/ 0 h 315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3150973">
                  <a:moveTo>
                    <a:pt x="0" y="3150973"/>
                  </a:moveTo>
                  <a:lnTo>
                    <a:pt x="1594021" y="3101546"/>
                  </a:lnTo>
                  <a:cubicBezTo>
                    <a:pt x="2185086" y="3027405"/>
                    <a:pt x="2918254" y="2932670"/>
                    <a:pt x="3546389" y="2706130"/>
                  </a:cubicBezTo>
                  <a:cubicBezTo>
                    <a:pt x="4174524" y="2479589"/>
                    <a:pt x="4810897" y="2193325"/>
                    <a:pt x="5362832" y="1742303"/>
                  </a:cubicBezTo>
                  <a:cubicBezTo>
                    <a:pt x="5914767" y="1291281"/>
                    <a:pt x="6386383" y="645640"/>
                    <a:pt x="6858000" y="0"/>
                  </a:cubicBezTo>
                </a:path>
              </a:pathLst>
            </a:custGeom>
            <a:noFill/>
            <a:ln w="571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33141E6-A974-4B0A-9F21-3E8D9E181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17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39499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D2DD7-D595-4628-BCD4-2420C720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EFICIÊNCIA OPERACIONAL</a:t>
            </a:r>
          </a:p>
        </p:txBody>
      </p: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F28CD1FC-A50D-426A-B58B-3F1AB6EB1E0D}"/>
              </a:ext>
            </a:extLst>
          </p:cNvPr>
          <p:cNvCxnSpPr/>
          <p:nvPr/>
        </p:nvCxnSpPr>
        <p:spPr>
          <a:xfrm>
            <a:off x="2180878" y="1144369"/>
            <a:ext cx="0" cy="989271"/>
          </a:xfrm>
          <a:prstGeom prst="line">
            <a:avLst/>
          </a:prstGeom>
          <a:ln w="63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3">
            <a:extLst>
              <a:ext uri="{FF2B5EF4-FFF2-40B4-BE49-F238E27FC236}">
                <a16:creationId xmlns:a16="http://schemas.microsoft.com/office/drawing/2014/main" id="{F971E2C9-37E5-44AE-81D7-CDC76DE50F74}"/>
              </a:ext>
            </a:extLst>
          </p:cNvPr>
          <p:cNvCxnSpPr/>
          <p:nvPr/>
        </p:nvCxnSpPr>
        <p:spPr>
          <a:xfrm>
            <a:off x="4062123" y="1162984"/>
            <a:ext cx="0" cy="989271"/>
          </a:xfrm>
          <a:prstGeom prst="line">
            <a:avLst/>
          </a:prstGeom>
          <a:ln w="63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16">
            <a:extLst>
              <a:ext uri="{FF2B5EF4-FFF2-40B4-BE49-F238E27FC236}">
                <a16:creationId xmlns:a16="http://schemas.microsoft.com/office/drawing/2014/main" id="{919C409F-88C2-4BAD-BDD0-E9E8D22D230A}"/>
              </a:ext>
            </a:extLst>
          </p:cNvPr>
          <p:cNvSpPr txBox="1"/>
          <p:nvPr/>
        </p:nvSpPr>
        <p:spPr>
          <a:xfrm>
            <a:off x="327194" y="2111162"/>
            <a:ext cx="1622013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777">
              <a:defRPr/>
            </a:pPr>
            <a:r>
              <a:rPr lang="pt-BR" sz="1099" b="1">
                <a:solidFill>
                  <a:srgbClr val="0070C0"/>
                </a:solidFill>
                <a:latin typeface="Arial"/>
              </a:rPr>
              <a:t>Micromedição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E620E8E-4269-485E-AA8D-5228A1550A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6792" y="1239030"/>
            <a:ext cx="845822" cy="564503"/>
          </a:xfrm>
          <a:prstGeom prst="rect">
            <a:avLst/>
          </a:prstGeom>
        </p:spPr>
      </p:pic>
      <p:sp>
        <p:nvSpPr>
          <p:cNvPr id="37" name="TextBox 16">
            <a:extLst>
              <a:ext uri="{FF2B5EF4-FFF2-40B4-BE49-F238E27FC236}">
                <a16:creationId xmlns:a16="http://schemas.microsoft.com/office/drawing/2014/main" id="{696F932E-BE6B-428B-A917-46A574B15653}"/>
              </a:ext>
            </a:extLst>
          </p:cNvPr>
          <p:cNvSpPr txBox="1"/>
          <p:nvPr/>
        </p:nvSpPr>
        <p:spPr>
          <a:xfrm>
            <a:off x="2392506" y="2111162"/>
            <a:ext cx="1516246" cy="43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777">
              <a:defRPr/>
            </a:pPr>
            <a:r>
              <a:rPr lang="pt-BR" sz="1099" b="1">
                <a:solidFill>
                  <a:srgbClr val="0070C0"/>
                </a:solidFill>
                <a:latin typeface="Arial"/>
              </a:rPr>
              <a:t>Gestão de Demanda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E81D3EFE-AB63-46E5-BEAC-305F538FD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66889" t="21744" b="33739"/>
          <a:stretch/>
        </p:blipFill>
        <p:spPr>
          <a:xfrm>
            <a:off x="2947752" y="1219334"/>
            <a:ext cx="427851" cy="646876"/>
          </a:xfrm>
          <a:prstGeom prst="rect">
            <a:avLst/>
          </a:prstGeom>
        </p:spPr>
      </p:pic>
      <p:sp>
        <p:nvSpPr>
          <p:cNvPr id="33" name="TextBox 16">
            <a:extLst>
              <a:ext uri="{FF2B5EF4-FFF2-40B4-BE49-F238E27FC236}">
                <a16:creationId xmlns:a16="http://schemas.microsoft.com/office/drawing/2014/main" id="{CFCB81BC-5018-4AF0-8642-2BB081283AE8}"/>
              </a:ext>
            </a:extLst>
          </p:cNvPr>
          <p:cNvSpPr txBox="1"/>
          <p:nvPr/>
        </p:nvSpPr>
        <p:spPr>
          <a:xfrm>
            <a:off x="76259" y="2479692"/>
            <a:ext cx="2104619" cy="1614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777">
              <a:defRPr/>
            </a:pPr>
            <a:r>
              <a:rPr lang="pt-BR" sz="1099" b="1" dirty="0">
                <a:solidFill>
                  <a:schemeClr val="accent1"/>
                </a:solidFill>
                <a:latin typeface="Arial"/>
              </a:rPr>
              <a:t>Diagnóstico e gestão do parque de medidores: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endParaRPr lang="pt-BR" sz="1099" b="1" dirty="0">
              <a:solidFill>
                <a:schemeClr val="bg1"/>
              </a:solidFill>
              <a:latin typeface="Arial"/>
            </a:endParaRP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Avaliação da eficiência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Programa racional de trocas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Prevenção de fraudes e comportamentos anômalos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BB6CDED7-1C34-41BA-915D-5C0C90DE0F9B}"/>
              </a:ext>
            </a:extLst>
          </p:cNvPr>
          <p:cNvSpPr txBox="1"/>
          <p:nvPr/>
        </p:nvSpPr>
        <p:spPr>
          <a:xfrm>
            <a:off x="2180879" y="2471875"/>
            <a:ext cx="1896576" cy="144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777">
              <a:defRPr/>
            </a:pPr>
            <a:r>
              <a:rPr lang="pt-BR" sz="1099" b="1">
                <a:solidFill>
                  <a:schemeClr val="accent1"/>
                </a:solidFill>
                <a:latin typeface="Arial"/>
              </a:rPr>
              <a:t>Determinação de perfis de consumo e produção: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endParaRPr lang="pt-BR" sz="1099" b="1">
              <a:solidFill>
                <a:schemeClr val="bg1"/>
              </a:solidFill>
              <a:latin typeface="Arial"/>
            </a:endParaRP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>
                <a:solidFill>
                  <a:schemeClr val="bg1"/>
                </a:solidFill>
                <a:latin typeface="Arial"/>
              </a:rPr>
              <a:t>Previsão de demanda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>
                <a:solidFill>
                  <a:schemeClr val="bg1"/>
                </a:solidFill>
                <a:latin typeface="Arial"/>
              </a:rPr>
              <a:t>Picos de consumo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>
                <a:solidFill>
                  <a:schemeClr val="bg1"/>
                </a:solidFill>
                <a:latin typeface="Arial"/>
              </a:rPr>
              <a:t>Ampliação de sistemas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>
                <a:solidFill>
                  <a:schemeClr val="bg1"/>
                </a:solidFill>
                <a:latin typeface="Arial"/>
              </a:rPr>
              <a:t>Eficiência energética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endParaRPr lang="pt-BR" sz="1099" b="1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23" name="Straight Connector 24">
            <a:extLst>
              <a:ext uri="{FF2B5EF4-FFF2-40B4-BE49-F238E27FC236}">
                <a16:creationId xmlns:a16="http://schemas.microsoft.com/office/drawing/2014/main" id="{392D010C-77CB-4EFB-9B9F-313F2DBCC773}"/>
              </a:ext>
            </a:extLst>
          </p:cNvPr>
          <p:cNvCxnSpPr/>
          <p:nvPr/>
        </p:nvCxnSpPr>
        <p:spPr>
          <a:xfrm>
            <a:off x="6638727" y="1174438"/>
            <a:ext cx="0" cy="989271"/>
          </a:xfrm>
          <a:prstGeom prst="line">
            <a:avLst/>
          </a:prstGeom>
          <a:ln w="63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16">
            <a:extLst>
              <a:ext uri="{FF2B5EF4-FFF2-40B4-BE49-F238E27FC236}">
                <a16:creationId xmlns:a16="http://schemas.microsoft.com/office/drawing/2014/main" id="{C88A8324-12C9-4437-A0A6-CA39A9F89253}"/>
              </a:ext>
            </a:extLst>
          </p:cNvPr>
          <p:cNvSpPr txBox="1"/>
          <p:nvPr/>
        </p:nvSpPr>
        <p:spPr>
          <a:xfrm>
            <a:off x="6888314" y="2022393"/>
            <a:ext cx="1725868" cy="43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777">
              <a:defRPr/>
            </a:pPr>
            <a:r>
              <a:rPr lang="pt-BR" sz="1099" b="1">
                <a:solidFill>
                  <a:srgbClr val="0070C0"/>
                </a:solidFill>
                <a:latin typeface="Arial"/>
              </a:rPr>
              <a:t>Eficiência dos Setores de Distribuição</a:t>
            </a:r>
          </a:p>
        </p:txBody>
      </p:sp>
      <p:pic>
        <p:nvPicPr>
          <p:cNvPr id="26" name="Image 15">
            <a:extLst>
              <a:ext uri="{FF2B5EF4-FFF2-40B4-BE49-F238E27FC236}">
                <a16:creationId xmlns:a16="http://schemas.microsoft.com/office/drawing/2014/main" id="{91BF99EC-3CB4-467E-A0F6-581788B054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0046" y="1144044"/>
            <a:ext cx="682403" cy="767381"/>
          </a:xfrm>
          <a:prstGeom prst="rect">
            <a:avLst/>
          </a:prstGeom>
        </p:spPr>
      </p:pic>
      <p:sp>
        <p:nvSpPr>
          <p:cNvPr id="28" name="TextBox 16">
            <a:extLst>
              <a:ext uri="{FF2B5EF4-FFF2-40B4-BE49-F238E27FC236}">
                <a16:creationId xmlns:a16="http://schemas.microsoft.com/office/drawing/2014/main" id="{8CB19A9E-116B-4869-812C-51FDE028EB45}"/>
              </a:ext>
            </a:extLst>
          </p:cNvPr>
          <p:cNvSpPr txBox="1"/>
          <p:nvPr/>
        </p:nvSpPr>
        <p:spPr>
          <a:xfrm>
            <a:off x="4357137" y="2007831"/>
            <a:ext cx="2072570" cy="43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777">
              <a:defRPr/>
            </a:pPr>
            <a:r>
              <a:rPr lang="pt-BR" sz="1099" b="1" dirty="0">
                <a:solidFill>
                  <a:srgbClr val="0070C0"/>
                </a:solidFill>
                <a:latin typeface="Arial"/>
              </a:rPr>
              <a:t>Visibilidade Operacional e Detecção de Vazamentos</a:t>
            </a:r>
          </a:p>
        </p:txBody>
      </p:sp>
      <p:pic>
        <p:nvPicPr>
          <p:cNvPr id="29" name="Image 16">
            <a:extLst>
              <a:ext uri="{FF2B5EF4-FFF2-40B4-BE49-F238E27FC236}">
                <a16:creationId xmlns:a16="http://schemas.microsoft.com/office/drawing/2014/main" id="{413D6A17-C78B-4B3D-AC16-EA93092298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39961" y="1159875"/>
            <a:ext cx="748097" cy="735717"/>
          </a:xfrm>
          <a:prstGeom prst="rect">
            <a:avLst/>
          </a:prstGeom>
        </p:spPr>
      </p:pic>
      <p:sp>
        <p:nvSpPr>
          <p:cNvPr id="30" name="TextBox 16">
            <a:extLst>
              <a:ext uri="{FF2B5EF4-FFF2-40B4-BE49-F238E27FC236}">
                <a16:creationId xmlns:a16="http://schemas.microsoft.com/office/drawing/2014/main" id="{7A3081CF-B715-44C0-89FF-EC6506309F7E}"/>
              </a:ext>
            </a:extLst>
          </p:cNvPr>
          <p:cNvSpPr txBox="1"/>
          <p:nvPr/>
        </p:nvSpPr>
        <p:spPr>
          <a:xfrm>
            <a:off x="4077455" y="2455851"/>
            <a:ext cx="2610668" cy="246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099" b="1" dirty="0">
                <a:solidFill>
                  <a:schemeClr val="accent1"/>
                </a:solidFill>
              </a:rPr>
              <a:t>Acompanhamento permanente de vazões, pressões e níveis de </a:t>
            </a:r>
            <a:r>
              <a:rPr lang="pt-BR" sz="1099" b="1" dirty="0" err="1">
                <a:solidFill>
                  <a:schemeClr val="accent1"/>
                </a:solidFill>
              </a:rPr>
              <a:t>reservação</a:t>
            </a:r>
            <a:r>
              <a:rPr lang="pt-BR" sz="1099" b="1" dirty="0">
                <a:solidFill>
                  <a:schemeClr val="accent1"/>
                </a:solidFill>
              </a:rPr>
              <a:t>: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Rápida detecção de rompimentos de rede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Priorização de áreas para pesquisa de vazamentos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Monitoramento de pressão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Previsão de áreas com pressões altas/baixas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Modelagem Hidráulica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Desempenho da rede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Perdas totais no sistema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endParaRPr lang="pt-BR" sz="1099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747F293D-8492-4FF7-B8EF-06528C16ECBB}"/>
              </a:ext>
            </a:extLst>
          </p:cNvPr>
          <p:cNvSpPr txBox="1"/>
          <p:nvPr/>
        </p:nvSpPr>
        <p:spPr>
          <a:xfrm>
            <a:off x="6744750" y="2455850"/>
            <a:ext cx="2084623" cy="178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099" b="1" dirty="0">
                <a:solidFill>
                  <a:schemeClr val="accent1"/>
                </a:solidFill>
              </a:rPr>
              <a:t>Gestão setor a setor: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endParaRPr lang="pt-BR" sz="1099" b="1" dirty="0">
              <a:solidFill>
                <a:schemeClr val="bg1"/>
              </a:solidFill>
              <a:latin typeface="Arial"/>
            </a:endParaRP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endParaRPr lang="pt-BR" sz="1099" b="1" dirty="0">
              <a:solidFill>
                <a:schemeClr val="bg1"/>
              </a:solidFill>
              <a:latin typeface="Arial"/>
            </a:endParaRP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Balanço Hídrico individualizado por setor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Indicadores individuais de perdas por setor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r>
              <a:rPr lang="pt-BR" sz="1099" b="1" dirty="0">
                <a:solidFill>
                  <a:schemeClr val="bg1"/>
                </a:solidFill>
                <a:latin typeface="Arial"/>
              </a:rPr>
              <a:t>Priorização de ações e investimentos </a:t>
            </a:r>
          </a:p>
          <a:p>
            <a:pPr marL="171292" indent="-171292" defTabSz="456777">
              <a:buFont typeface="Arial" panose="020B0604020202020204" pitchFamily="34" charset="0"/>
              <a:buChar char="•"/>
              <a:defRPr/>
            </a:pPr>
            <a:endParaRPr lang="pt-BR" sz="1099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F3B5ED3F-7182-41F8-8CFE-259133046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1" y="4795203"/>
            <a:ext cx="3765550" cy="272798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 |  ‹</a:t>
            </a:r>
            <a:fld id="{A86ADDAB-80D3-4515-B966-671AABB0C53C}" type="slidenum">
              <a:rPr lang="en-US" smtClean="0"/>
              <a:t>18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1001316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C54CB3-D24D-4432-BCEA-4F86807E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25" y="736163"/>
            <a:ext cx="6864350" cy="4070950"/>
          </a:xfrm>
          <a:prstGeom prst="rect">
            <a:avLst/>
          </a:prstGeom>
        </p:spPr>
      </p:pic>
      <p:sp>
        <p:nvSpPr>
          <p:cNvPr id="15" name="Seta: Pentágono 14">
            <a:extLst>
              <a:ext uri="{FF2B5EF4-FFF2-40B4-BE49-F238E27FC236}">
                <a16:creationId xmlns:a16="http://schemas.microsoft.com/office/drawing/2014/main" id="{B3E2C0D9-47CE-4E84-BEDD-04CC8E0E2F67}"/>
              </a:ext>
            </a:extLst>
          </p:cNvPr>
          <p:cNvSpPr/>
          <p:nvPr/>
        </p:nvSpPr>
        <p:spPr>
          <a:xfrm>
            <a:off x="1139825" y="1714310"/>
            <a:ext cx="3001593" cy="581563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1" dirty="0">
                <a:solidFill>
                  <a:srgbClr val="FFFF00"/>
                </a:solidFill>
              </a:rPr>
              <a:t>Balanço Hídrico + KPIs</a:t>
            </a:r>
            <a:endParaRPr lang="en-US" sz="1351" dirty="0">
              <a:solidFill>
                <a:srgbClr val="FFFF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95E8AE-1EF2-4D57-BFB3-CCD2BC4071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71" b="8791"/>
          <a:stretch/>
        </p:blipFill>
        <p:spPr>
          <a:xfrm>
            <a:off x="4728224" y="1479111"/>
            <a:ext cx="3275952" cy="308571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E515BD1-F2F1-4160-B7F7-F95E0C5285FA}"/>
              </a:ext>
            </a:extLst>
          </p:cNvPr>
          <p:cNvSpPr txBox="1">
            <a:spLocks/>
          </p:cNvSpPr>
          <p:nvPr/>
        </p:nvSpPr>
        <p:spPr>
          <a:xfrm>
            <a:off x="361950" y="291430"/>
            <a:ext cx="8229600" cy="461665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all">
                <a:solidFill>
                  <a:srgbClr val="CF212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/>
              <a:t>Visibilidade</a:t>
            </a:r>
            <a:r>
              <a:rPr lang="en-US" dirty="0"/>
              <a:t> </a:t>
            </a:r>
            <a:r>
              <a:rPr lang="en-US" dirty="0" err="1"/>
              <a:t>operacional</a:t>
            </a:r>
            <a:endParaRPr lang="pt-B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8A1BC0-5C0D-426D-8E08-B0637ECBD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065" y="819445"/>
            <a:ext cx="746495" cy="398131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29187BA-8A5C-40A6-A9D9-4F49C34F2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1" y="4795203"/>
            <a:ext cx="3765550" cy="272798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 |  ‹</a:t>
            </a:r>
            <a:fld id="{A86ADDAB-80D3-4515-B966-671AABB0C53C}" type="slidenum">
              <a:rPr lang="en-US" smtClean="0"/>
              <a:t>19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264455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AA9F-AC6D-4F63-8494-48C5734E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herança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1E7F2-80C4-4881-A5D5-BF017B8AA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2</a:t>
            </a:fld>
            <a:r>
              <a:rPr lang="en-US" dirty="0"/>
              <a:t>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339B7-B91F-42A9-A10E-259BED7C7E90}"/>
              </a:ext>
            </a:extLst>
          </p:cNvPr>
          <p:cNvSpPr txBox="1"/>
          <p:nvPr/>
        </p:nvSpPr>
        <p:spPr>
          <a:xfrm>
            <a:off x="621579" y="3027160"/>
            <a:ext cx="1451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-200" dirty="0">
                <a:solidFill>
                  <a:srgbClr val="00587C"/>
                </a:solidFill>
              </a:rPr>
              <a:t>1881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6960E-5634-4C8C-B5DB-682FD5C4DDCF}"/>
              </a:ext>
            </a:extLst>
          </p:cNvPr>
          <p:cNvSpPr txBox="1"/>
          <p:nvPr/>
        </p:nvSpPr>
        <p:spPr>
          <a:xfrm>
            <a:off x="289959" y="4093394"/>
            <a:ext cx="21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5A5A5F"/>
                </a:solidFill>
              </a:rPr>
              <a:t>É </a:t>
            </a:r>
            <a:r>
              <a:rPr lang="en-US" sz="1400" dirty="0" err="1">
                <a:solidFill>
                  <a:srgbClr val="5A5A5F"/>
                </a:solidFill>
              </a:rPr>
              <a:t>fundada</a:t>
            </a:r>
            <a:r>
              <a:rPr lang="en-US" sz="1400" dirty="0">
                <a:solidFill>
                  <a:srgbClr val="5A5A5F"/>
                </a:solidFill>
              </a:rPr>
              <a:t> a </a:t>
            </a:r>
            <a:r>
              <a:rPr lang="en-US" sz="1400" dirty="0" err="1">
                <a:solidFill>
                  <a:srgbClr val="5A5A5F"/>
                </a:solidFill>
              </a:rPr>
              <a:t>Compagnie</a:t>
            </a:r>
            <a:endParaRPr lang="en-US" sz="1400" dirty="0">
              <a:solidFill>
                <a:srgbClr val="5A5A5F"/>
              </a:solidFill>
            </a:endParaRPr>
          </a:p>
          <a:p>
            <a:pPr algn="ctr"/>
            <a:r>
              <a:rPr lang="en-US" sz="1400" dirty="0">
                <a:solidFill>
                  <a:srgbClr val="5A5A5F"/>
                </a:solidFill>
              </a:rPr>
              <a:t>des </a:t>
            </a:r>
            <a:r>
              <a:rPr lang="en-US" sz="1400" dirty="0" err="1">
                <a:solidFill>
                  <a:srgbClr val="5A5A5F"/>
                </a:solidFill>
              </a:rPr>
              <a:t>Compteurs</a:t>
            </a:r>
            <a:endParaRPr lang="en-US" sz="1400" dirty="0">
              <a:solidFill>
                <a:srgbClr val="5A5A5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68A95-D082-48FC-A806-C38D14B34092}"/>
              </a:ext>
            </a:extLst>
          </p:cNvPr>
          <p:cNvSpPr txBox="1"/>
          <p:nvPr/>
        </p:nvSpPr>
        <p:spPr>
          <a:xfrm>
            <a:off x="2765912" y="3027160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-200" dirty="0">
                <a:solidFill>
                  <a:srgbClr val="00587C"/>
                </a:solidFill>
              </a:rPr>
              <a:t>1970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24076-22EE-4DC7-92A9-DCB1AD84BE30}"/>
              </a:ext>
            </a:extLst>
          </p:cNvPr>
          <p:cNvSpPr txBox="1"/>
          <p:nvPr/>
        </p:nvSpPr>
        <p:spPr>
          <a:xfrm>
            <a:off x="2856931" y="4093394"/>
            <a:ext cx="1302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5A5A5F"/>
                </a:solidFill>
              </a:rPr>
              <a:t>Schlumberger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2485E-4D65-457B-B6D7-E1A7F3493C6D}"/>
              </a:ext>
            </a:extLst>
          </p:cNvPr>
          <p:cNvSpPr txBox="1"/>
          <p:nvPr/>
        </p:nvSpPr>
        <p:spPr>
          <a:xfrm>
            <a:off x="4743620" y="3027160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-200" dirty="0">
                <a:solidFill>
                  <a:srgbClr val="DA291C"/>
                </a:solidFill>
              </a:rPr>
              <a:t>1977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4122F-927F-46F0-A922-48533BA80044}"/>
              </a:ext>
            </a:extLst>
          </p:cNvPr>
          <p:cNvSpPr txBox="1"/>
          <p:nvPr/>
        </p:nvSpPr>
        <p:spPr>
          <a:xfrm>
            <a:off x="4655451" y="4093394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A5A5F"/>
                </a:solidFill>
              </a:rPr>
              <a:t>É </a:t>
            </a:r>
            <a:r>
              <a:rPr lang="en-US" sz="1400" b="1" dirty="0" err="1">
                <a:solidFill>
                  <a:srgbClr val="5A5A5F"/>
                </a:solidFill>
              </a:rPr>
              <a:t>fundada</a:t>
            </a:r>
            <a:r>
              <a:rPr lang="en-US" sz="1400" b="1" dirty="0">
                <a:solidFill>
                  <a:srgbClr val="5A5A5F"/>
                </a:solidFill>
              </a:rPr>
              <a:t> a </a:t>
            </a:r>
            <a:r>
              <a:rPr lang="en-US" sz="1400" b="1" dirty="0" err="1">
                <a:solidFill>
                  <a:srgbClr val="5A5A5F"/>
                </a:solidFill>
              </a:rPr>
              <a:t>Itron</a:t>
            </a:r>
            <a:endParaRPr lang="en-US" sz="1400" b="1" dirty="0">
              <a:solidFill>
                <a:srgbClr val="5A5A5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6D2F0B-14C3-49CC-B4D5-D856C0C25A1D}"/>
              </a:ext>
            </a:extLst>
          </p:cNvPr>
          <p:cNvSpPr txBox="1"/>
          <p:nvPr/>
        </p:nvSpPr>
        <p:spPr>
          <a:xfrm>
            <a:off x="6960141" y="3027160"/>
            <a:ext cx="1451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-200" dirty="0">
                <a:solidFill>
                  <a:srgbClr val="00587C"/>
                </a:solidFill>
              </a:rPr>
              <a:t>2001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5E7A5-9B55-44EE-AA47-DAE726A30E5F}"/>
              </a:ext>
            </a:extLst>
          </p:cNvPr>
          <p:cNvSpPr txBox="1"/>
          <p:nvPr/>
        </p:nvSpPr>
        <p:spPr>
          <a:xfrm>
            <a:off x="6859103" y="4093394"/>
            <a:ext cx="1686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5A5A5F"/>
                </a:solidFill>
              </a:rPr>
              <a:t>Forma-se a </a:t>
            </a:r>
            <a:r>
              <a:rPr lang="en-US" sz="1400" dirty="0" err="1">
                <a:solidFill>
                  <a:srgbClr val="5A5A5F"/>
                </a:solidFill>
              </a:rPr>
              <a:t>Actaris</a:t>
            </a:r>
            <a:endParaRPr lang="en-US" sz="1400" dirty="0">
              <a:solidFill>
                <a:srgbClr val="5A5A5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7553FE-52C7-4B6E-8441-D67967AE2AF0}"/>
              </a:ext>
            </a:extLst>
          </p:cNvPr>
          <p:cNvCxnSpPr/>
          <p:nvPr/>
        </p:nvCxnSpPr>
        <p:spPr>
          <a:xfrm>
            <a:off x="0" y="3928755"/>
            <a:ext cx="9144000" cy="0"/>
          </a:xfrm>
          <a:prstGeom prst="line">
            <a:avLst/>
          </a:prstGeom>
          <a:ln w="6350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D97F072-B3AE-4BCB-92CB-61EC6A9AC13E}"/>
              </a:ext>
            </a:extLst>
          </p:cNvPr>
          <p:cNvSpPr/>
          <p:nvPr/>
        </p:nvSpPr>
        <p:spPr>
          <a:xfrm rot="10800000">
            <a:off x="1199470" y="3928750"/>
            <a:ext cx="282228" cy="11760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5A5F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4FDBCAD-CAC5-4F50-90BF-12C34932354A}"/>
              </a:ext>
            </a:extLst>
          </p:cNvPr>
          <p:cNvSpPr/>
          <p:nvPr/>
        </p:nvSpPr>
        <p:spPr>
          <a:xfrm rot="10800000">
            <a:off x="3371055" y="3928750"/>
            <a:ext cx="282228" cy="11760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5A5F"/>
              </a:solidFill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8E5B3AF-DF0C-4F08-8568-1761C6265B9B}"/>
              </a:ext>
            </a:extLst>
          </p:cNvPr>
          <p:cNvSpPr/>
          <p:nvPr/>
        </p:nvSpPr>
        <p:spPr>
          <a:xfrm rot="10800000">
            <a:off x="5330978" y="3928750"/>
            <a:ext cx="282228" cy="117601"/>
          </a:xfrm>
          <a:prstGeom prst="triangle">
            <a:avLst/>
          </a:prstGeom>
          <a:solidFill>
            <a:srgbClr val="D0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5A5F"/>
              </a:solidFill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4A2B4D-AE34-4FA5-A1F5-05669D177095}"/>
              </a:ext>
            </a:extLst>
          </p:cNvPr>
          <p:cNvSpPr/>
          <p:nvPr/>
        </p:nvSpPr>
        <p:spPr>
          <a:xfrm rot="10800000">
            <a:off x="7533926" y="3928750"/>
            <a:ext cx="282228" cy="11760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5A5F"/>
              </a:solidFill>
            </a:endParaRPr>
          </a:p>
        </p:txBody>
      </p:sp>
      <p:pic>
        <p:nvPicPr>
          <p:cNvPr id="18" name="Picture 17" descr="Screen Shot 2012-04-10 at 2.14.34 PM.png">
            <a:extLst>
              <a:ext uri="{FF2B5EF4-FFF2-40B4-BE49-F238E27FC236}">
                <a16:creationId xmlns:a16="http://schemas.microsoft.com/office/drawing/2014/main" id="{698E4538-DA08-457E-BEA2-652586540C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95" y="2014681"/>
            <a:ext cx="910407" cy="914400"/>
          </a:xfrm>
          <a:prstGeom prst="rect">
            <a:avLst/>
          </a:prstGeom>
        </p:spPr>
      </p:pic>
      <p:pic>
        <p:nvPicPr>
          <p:cNvPr id="19" name="Picture 18" descr="Screen Shot 2012-04-10 at 2.15.38 PM.png">
            <a:extLst>
              <a:ext uri="{FF2B5EF4-FFF2-40B4-BE49-F238E27FC236}">
                <a16:creationId xmlns:a16="http://schemas.microsoft.com/office/drawing/2014/main" id="{F62981F7-F4CB-4B99-8772-F5BB5210C6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544" y="2014681"/>
            <a:ext cx="910389" cy="914400"/>
          </a:xfrm>
          <a:prstGeom prst="rect">
            <a:avLst/>
          </a:prstGeom>
        </p:spPr>
      </p:pic>
      <p:pic>
        <p:nvPicPr>
          <p:cNvPr id="20" name="Picture 19" descr="Screen Shot 2012-04-10 at 2.16.31 PM.png">
            <a:extLst>
              <a:ext uri="{FF2B5EF4-FFF2-40B4-BE49-F238E27FC236}">
                <a16:creationId xmlns:a16="http://schemas.microsoft.com/office/drawing/2014/main" id="{8372CFF8-8B91-4105-93BC-D588FD87D8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586" y="2014776"/>
            <a:ext cx="914305" cy="914305"/>
          </a:xfrm>
          <a:prstGeom prst="rect">
            <a:avLst/>
          </a:prstGeom>
        </p:spPr>
      </p:pic>
      <p:pic>
        <p:nvPicPr>
          <p:cNvPr id="21" name="Picture 20" descr="Screen Shot 2012-04-10 at 2.18.56 PM.png">
            <a:extLst>
              <a:ext uri="{FF2B5EF4-FFF2-40B4-BE49-F238E27FC236}">
                <a16:creationId xmlns:a16="http://schemas.microsoft.com/office/drawing/2014/main" id="{DF108D1F-EAFD-4735-9B2E-C440B10080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894" y="2014776"/>
            <a:ext cx="914400" cy="914400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404137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49BA7A5-E254-4DB4-9EAE-BB43CC582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25" y="720258"/>
            <a:ext cx="6864350" cy="408813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378FAB-28AB-4D2F-93ED-FC307362FA3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48747" y="1701550"/>
            <a:ext cx="1948312" cy="1164269"/>
          </a:xfrm>
          <a:prstGeom prst="rect">
            <a:avLst/>
          </a:prstGeom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A69FE2AE-694F-4640-BAF8-94E03D589973}"/>
              </a:ext>
            </a:extLst>
          </p:cNvPr>
          <p:cNvCxnSpPr>
            <a:cxnSpLocks/>
          </p:cNvCxnSpPr>
          <p:nvPr/>
        </p:nvCxnSpPr>
        <p:spPr>
          <a:xfrm>
            <a:off x="2582333" y="2517037"/>
            <a:ext cx="640486" cy="494571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F25A5662-345E-4A47-BCE7-76C2847BD586}"/>
              </a:ext>
            </a:extLst>
          </p:cNvPr>
          <p:cNvSpPr/>
          <p:nvPr/>
        </p:nvSpPr>
        <p:spPr>
          <a:xfrm>
            <a:off x="3412553" y="1410768"/>
            <a:ext cx="2238064" cy="581563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 err="1">
                <a:solidFill>
                  <a:srgbClr val="FFFF00"/>
                </a:solidFill>
              </a:rPr>
              <a:t>Priorização</a:t>
            </a:r>
            <a:r>
              <a:rPr lang="en-US" sz="1351" dirty="0">
                <a:solidFill>
                  <a:srgbClr val="FFFF00"/>
                </a:solidFill>
              </a:rPr>
              <a:t> de </a:t>
            </a:r>
            <a:r>
              <a:rPr lang="en-US" sz="1351" dirty="0" err="1">
                <a:solidFill>
                  <a:srgbClr val="FFFF00"/>
                </a:solidFill>
              </a:rPr>
              <a:t>Área</a:t>
            </a:r>
            <a:r>
              <a:rPr lang="en-US" sz="1351" dirty="0">
                <a:solidFill>
                  <a:srgbClr val="FFFF00"/>
                </a:solidFill>
              </a:rPr>
              <a:t> de </a:t>
            </a:r>
            <a:r>
              <a:rPr lang="en-US" sz="1351" dirty="0" err="1">
                <a:solidFill>
                  <a:srgbClr val="FFFF00"/>
                </a:solidFill>
              </a:rPr>
              <a:t>Pesquisa</a:t>
            </a:r>
            <a:r>
              <a:rPr lang="en-US" sz="1351" dirty="0">
                <a:solidFill>
                  <a:srgbClr val="FFFF00"/>
                </a:solidFill>
              </a:rPr>
              <a:t> de </a:t>
            </a:r>
            <a:r>
              <a:rPr lang="en-US" sz="1351" dirty="0" err="1">
                <a:solidFill>
                  <a:srgbClr val="FFFF00"/>
                </a:solidFill>
              </a:rPr>
              <a:t>Vazamentos</a:t>
            </a:r>
            <a:endParaRPr lang="en-US" sz="1351" dirty="0">
              <a:solidFill>
                <a:srgbClr val="FFFF0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D8EA802-E8B3-4B5A-9670-ACB5A21CE1D9}"/>
              </a:ext>
            </a:extLst>
          </p:cNvPr>
          <p:cNvSpPr/>
          <p:nvPr/>
        </p:nvSpPr>
        <p:spPr>
          <a:xfrm>
            <a:off x="2728316" y="4117878"/>
            <a:ext cx="828954" cy="581563"/>
          </a:xfrm>
          <a:prstGeom prst="rect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FF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C101AA-703B-4C48-8D67-7BF422039310}"/>
              </a:ext>
            </a:extLst>
          </p:cNvPr>
          <p:cNvSpPr txBox="1">
            <a:spLocks/>
          </p:cNvSpPr>
          <p:nvPr/>
        </p:nvSpPr>
        <p:spPr>
          <a:xfrm>
            <a:off x="361950" y="291430"/>
            <a:ext cx="8229600" cy="461665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all">
                <a:solidFill>
                  <a:srgbClr val="CF212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/>
              <a:t>Apoio</a:t>
            </a:r>
            <a:r>
              <a:rPr lang="en-US" dirty="0"/>
              <a:t> à </a:t>
            </a:r>
            <a:r>
              <a:rPr lang="en-US" dirty="0" err="1"/>
              <a:t>tomada</a:t>
            </a:r>
            <a:r>
              <a:rPr lang="en-US" dirty="0"/>
              <a:t> de </a:t>
            </a:r>
            <a:r>
              <a:rPr lang="en-US" dirty="0" err="1"/>
              <a:t>decisão</a:t>
            </a:r>
            <a:endParaRPr lang="pt-B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6F882A-62BF-4348-A606-48451AA74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065" y="819445"/>
            <a:ext cx="746495" cy="398131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4251EE8-B9B6-45F1-802B-CF88A7329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1" y="4795203"/>
            <a:ext cx="3765550" cy="272798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 |  ‹</a:t>
            </a:r>
            <a:fld id="{A86ADDAB-80D3-4515-B966-671AABB0C53C}" type="slidenum">
              <a:rPr lang="en-US" smtClean="0"/>
              <a:t>20</a:t>
            </a:fld>
            <a:r>
              <a:rPr lang="en-US" dirty="0"/>
              <a:t>›</a:t>
            </a:r>
          </a:p>
        </p:txBody>
      </p:sp>
      <p:pic>
        <p:nvPicPr>
          <p:cNvPr id="10" name="Imagem 13">
            <a:extLst>
              <a:ext uri="{FF2B5EF4-FFF2-40B4-BE49-F238E27FC236}">
                <a16:creationId xmlns:a16="http://schemas.microsoft.com/office/drawing/2014/main" id="{BED8F7D4-9E51-4DD8-A21C-D81905F239F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75" y="1588909"/>
            <a:ext cx="2935001" cy="1693155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5BA445C8-87D7-4ED9-823A-E6D2FAC0D0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61" y="2111569"/>
            <a:ext cx="1363512" cy="24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00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F7F4-FF54-4B7C-AA07-B9567619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Benefícios</a:t>
            </a:r>
            <a:r>
              <a:rPr lang="en-US" dirty="0"/>
              <a:t> </a:t>
            </a:r>
            <a:r>
              <a:rPr lang="en-US" dirty="0" err="1"/>
              <a:t>além</a:t>
            </a:r>
            <a:r>
              <a:rPr lang="en-US" dirty="0"/>
              <a:t> dos </a:t>
            </a:r>
            <a:r>
              <a:rPr lang="en-US" dirty="0" err="1"/>
              <a:t>financeiros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CD5C33-8A6E-4519-A8C4-B86DA0AA936C}"/>
              </a:ext>
            </a:extLst>
          </p:cNvPr>
          <p:cNvSpPr txBox="1"/>
          <p:nvPr/>
        </p:nvSpPr>
        <p:spPr>
          <a:xfrm>
            <a:off x="2805889" y="1234491"/>
            <a:ext cx="260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Perdas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94A7C5-D543-4C46-9F32-0F645B283250}"/>
              </a:ext>
            </a:extLst>
          </p:cNvPr>
          <p:cNvSpPr/>
          <p:nvPr/>
        </p:nvSpPr>
        <p:spPr>
          <a:xfrm>
            <a:off x="618922" y="2079079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Proteção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de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Receita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ED5E8-595F-4577-9B24-EF873E82C076}"/>
              </a:ext>
            </a:extLst>
          </p:cNvPr>
          <p:cNvSpPr txBox="1"/>
          <p:nvPr/>
        </p:nvSpPr>
        <p:spPr>
          <a:xfrm>
            <a:off x="6501776" y="3637871"/>
            <a:ext cx="299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Menos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Vazamentos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904413-F477-4D26-AA20-8EC88EA6B22C}"/>
              </a:ext>
            </a:extLst>
          </p:cNvPr>
          <p:cNvSpPr txBox="1"/>
          <p:nvPr/>
        </p:nvSpPr>
        <p:spPr>
          <a:xfrm>
            <a:off x="3929591" y="4346823"/>
            <a:ext cx="336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Imagem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Pública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BAB47-8169-4549-ADB0-1BA3F268E39C}"/>
              </a:ext>
            </a:extLst>
          </p:cNvPr>
          <p:cNvSpPr txBox="1"/>
          <p:nvPr/>
        </p:nvSpPr>
        <p:spPr>
          <a:xfrm>
            <a:off x="3177117" y="848017"/>
            <a:ext cx="336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Eficiência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Operacional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384B33-06AD-4C5F-B3ED-9E3A9EF1C3C0}"/>
              </a:ext>
            </a:extLst>
          </p:cNvPr>
          <p:cNvSpPr txBox="1"/>
          <p:nvPr/>
        </p:nvSpPr>
        <p:spPr>
          <a:xfrm>
            <a:off x="5562600" y="814118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Manutenções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Corretivas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A68925-46A0-4912-AE1E-F3D46B5CB25D}"/>
              </a:ext>
            </a:extLst>
          </p:cNvPr>
          <p:cNvSpPr txBox="1"/>
          <p:nvPr/>
        </p:nvSpPr>
        <p:spPr>
          <a:xfrm>
            <a:off x="224614" y="1074972"/>
            <a:ext cx="277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Antecipação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da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Receita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107944-159B-4490-A15B-6F1F2BB219F6}"/>
              </a:ext>
            </a:extLst>
          </p:cNvPr>
          <p:cNvSpPr txBox="1"/>
          <p:nvPr/>
        </p:nvSpPr>
        <p:spPr>
          <a:xfrm>
            <a:off x="2406232" y="1630608"/>
            <a:ext cx="29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Aumento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da Vida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Útil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tch801 Rm BT" panose="02020603060505020304" pitchFamily="18" charset="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do Sistema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75FBA7-D80F-4136-96FE-628F0B1B95BD}"/>
              </a:ext>
            </a:extLst>
          </p:cNvPr>
          <p:cNvSpPr txBox="1"/>
          <p:nvPr/>
        </p:nvSpPr>
        <p:spPr>
          <a:xfrm>
            <a:off x="5001684" y="1794213"/>
            <a:ext cx="307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Atendimento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à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Regulação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255B47-B978-445A-80F9-A15E3CA3EC68}"/>
              </a:ext>
            </a:extLst>
          </p:cNvPr>
          <p:cNvSpPr txBox="1"/>
          <p:nvPr/>
        </p:nvSpPr>
        <p:spPr>
          <a:xfrm>
            <a:off x="2889250" y="2217799"/>
            <a:ext cx="374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Redução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dos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Custos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Operacionais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F3A54A-67DB-40CA-B99D-55A0F1C5900F}"/>
              </a:ext>
            </a:extLst>
          </p:cNvPr>
          <p:cNvSpPr txBox="1"/>
          <p:nvPr/>
        </p:nvSpPr>
        <p:spPr>
          <a:xfrm>
            <a:off x="124028" y="1596407"/>
            <a:ext cx="258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Melhor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Gestão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de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Rotas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AF23B6-003E-4189-BEE7-1A10BF066C0A}"/>
              </a:ext>
            </a:extLst>
          </p:cNvPr>
          <p:cNvSpPr txBox="1"/>
          <p:nvPr/>
        </p:nvSpPr>
        <p:spPr>
          <a:xfrm>
            <a:off x="5776383" y="1437688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Segurança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dos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leituristas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CF2262-2741-4037-AF60-02D8A5DB421F}"/>
              </a:ext>
            </a:extLst>
          </p:cNvPr>
          <p:cNvSpPr txBox="1"/>
          <p:nvPr/>
        </p:nvSpPr>
        <p:spPr>
          <a:xfrm>
            <a:off x="0" y="2593364"/>
            <a:ext cx="348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Otimização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do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Ciclo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de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Faturamento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85943D-59BF-4E40-A63A-5AFE12DD36DF}"/>
              </a:ext>
            </a:extLst>
          </p:cNvPr>
          <p:cNvSpPr txBox="1"/>
          <p:nvPr/>
        </p:nvSpPr>
        <p:spPr>
          <a:xfrm>
            <a:off x="3210663" y="2879206"/>
            <a:ext cx="383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Conhecimento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do Sistema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8F006E-10A3-4CE7-89A1-B883DC49C62B}"/>
              </a:ext>
            </a:extLst>
          </p:cNvPr>
          <p:cNvSpPr txBox="1"/>
          <p:nvPr/>
        </p:nvSpPr>
        <p:spPr>
          <a:xfrm>
            <a:off x="6180233" y="2456304"/>
            <a:ext cx="283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Detecção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de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Vazamentos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Não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Visíveis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tch801 Rm BT" panose="020206030605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CAF27D-1AB8-451C-9D98-A1CC3AB22345}"/>
              </a:ext>
            </a:extLst>
          </p:cNvPr>
          <p:cNvSpPr txBox="1"/>
          <p:nvPr/>
        </p:nvSpPr>
        <p:spPr>
          <a:xfrm>
            <a:off x="2104184" y="3344495"/>
            <a:ext cx="255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Detecção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de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Fraudes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FC8C17-082C-445E-A8FE-89F27CD0585E}"/>
              </a:ext>
            </a:extLst>
          </p:cNvPr>
          <p:cNvSpPr txBox="1"/>
          <p:nvPr/>
        </p:nvSpPr>
        <p:spPr>
          <a:xfrm>
            <a:off x="4601199" y="3301317"/>
            <a:ext cx="295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Satisfação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do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Consumidor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A4E38-B098-4414-9231-2FC353757401}"/>
              </a:ext>
            </a:extLst>
          </p:cNvPr>
          <p:cNvSpPr txBox="1"/>
          <p:nvPr/>
        </p:nvSpPr>
        <p:spPr>
          <a:xfrm>
            <a:off x="567701" y="3744992"/>
            <a:ext cx="327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Gerenciamento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de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Ativos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CC9528-E288-4B6E-9D74-FDC88F417971}"/>
              </a:ext>
            </a:extLst>
          </p:cNvPr>
          <p:cNvSpPr txBox="1"/>
          <p:nvPr/>
        </p:nvSpPr>
        <p:spPr>
          <a:xfrm>
            <a:off x="3834124" y="3959060"/>
            <a:ext cx="364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Operação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aliada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ao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Consumo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CC48F6-B104-4549-9A81-250C1A97CA46}"/>
              </a:ext>
            </a:extLst>
          </p:cNvPr>
          <p:cNvSpPr txBox="1"/>
          <p:nvPr/>
        </p:nvSpPr>
        <p:spPr>
          <a:xfrm>
            <a:off x="1594700" y="4304966"/>
            <a:ext cx="353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Consumo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DDA7B-E9A6-45AF-8A10-887C68303EDC}"/>
              </a:ext>
            </a:extLst>
          </p:cNvPr>
          <p:cNvSpPr txBox="1"/>
          <p:nvPr/>
        </p:nvSpPr>
        <p:spPr>
          <a:xfrm>
            <a:off x="6297084" y="4335595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Qualidade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 das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Rm BT" panose="02020603060505020304" pitchFamily="18" charset="0"/>
              </a:rPr>
              <a:t>leituras</a:t>
            </a:r>
            <a:endParaRPr lang="en-US" dirty="0"/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0476A64C-75B5-4CEA-AE93-9CE763952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21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3887301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4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DD25-D3AA-4B3E-82BD-95F1FADC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Nossa</a:t>
            </a:r>
            <a:r>
              <a:rPr lang="en-US" dirty="0"/>
              <a:t> </a:t>
            </a:r>
            <a:r>
              <a:rPr lang="en-US" dirty="0" err="1"/>
              <a:t>herança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95294-4104-4453-9CDC-CC3FC1E1A667}"/>
              </a:ext>
            </a:extLst>
          </p:cNvPr>
          <p:cNvSpPr txBox="1"/>
          <p:nvPr/>
        </p:nvSpPr>
        <p:spPr>
          <a:xfrm>
            <a:off x="375155" y="2976081"/>
            <a:ext cx="1467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-200" dirty="0">
                <a:solidFill>
                  <a:srgbClr val="00587C"/>
                </a:solidFill>
              </a:rPr>
              <a:t>2004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DB443-F02E-49A6-9B7A-C9B21E31CBC2}"/>
              </a:ext>
            </a:extLst>
          </p:cNvPr>
          <p:cNvSpPr txBox="1"/>
          <p:nvPr/>
        </p:nvSpPr>
        <p:spPr>
          <a:xfrm>
            <a:off x="250294" y="4042315"/>
            <a:ext cx="17011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5A5A5F"/>
                </a:solidFill>
              </a:rPr>
              <a:t>Itron</a:t>
            </a:r>
            <a:r>
              <a:rPr lang="en-US" sz="1400" dirty="0">
                <a:solidFill>
                  <a:srgbClr val="5A5A5F"/>
                </a:solidFill>
              </a:rPr>
              <a:t> </a:t>
            </a:r>
            <a:r>
              <a:rPr lang="en-US" sz="1400" dirty="0" err="1">
                <a:solidFill>
                  <a:srgbClr val="5A5A5F"/>
                </a:solidFill>
              </a:rPr>
              <a:t>adquire</a:t>
            </a:r>
            <a:r>
              <a:rPr lang="en-US" sz="1400" dirty="0">
                <a:solidFill>
                  <a:srgbClr val="5A5A5F"/>
                </a:solidFill>
              </a:rPr>
              <a:t> a</a:t>
            </a:r>
          </a:p>
          <a:p>
            <a:pPr algn="ctr"/>
            <a:r>
              <a:rPr lang="en-US" sz="1400" dirty="0">
                <a:solidFill>
                  <a:srgbClr val="5A5A5F"/>
                </a:solidFill>
              </a:rPr>
              <a:t>Schlumberger</a:t>
            </a:r>
          </a:p>
          <a:p>
            <a:pPr algn="ctr"/>
            <a:r>
              <a:rPr lang="en-US" sz="1400" dirty="0" err="1">
                <a:solidFill>
                  <a:srgbClr val="5A5A5F"/>
                </a:solidFill>
              </a:rPr>
              <a:t>Medições</a:t>
            </a:r>
            <a:r>
              <a:rPr lang="en-US" sz="1400" dirty="0">
                <a:solidFill>
                  <a:srgbClr val="5A5A5F"/>
                </a:solidFill>
              </a:rPr>
              <a:t> </a:t>
            </a:r>
            <a:r>
              <a:rPr lang="en-US" sz="1400" dirty="0" err="1">
                <a:solidFill>
                  <a:srgbClr val="5A5A5F"/>
                </a:solidFill>
              </a:rPr>
              <a:t>Elétricas</a:t>
            </a:r>
            <a:endParaRPr lang="en-US" sz="1400" dirty="0">
              <a:solidFill>
                <a:srgbClr val="5A5A5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5E1D8-167B-4B35-B364-FAD4D0E1D675}"/>
              </a:ext>
            </a:extLst>
          </p:cNvPr>
          <p:cNvSpPr txBox="1"/>
          <p:nvPr/>
        </p:nvSpPr>
        <p:spPr>
          <a:xfrm>
            <a:off x="2232489" y="2976081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-200" dirty="0">
                <a:solidFill>
                  <a:srgbClr val="00587C"/>
                </a:solidFill>
              </a:rPr>
              <a:t>2007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06B2C-CB85-4D81-9FC7-F37EFC6B5CFE}"/>
              </a:ext>
            </a:extLst>
          </p:cNvPr>
          <p:cNvSpPr txBox="1"/>
          <p:nvPr/>
        </p:nvSpPr>
        <p:spPr>
          <a:xfrm>
            <a:off x="2300564" y="4042315"/>
            <a:ext cx="1348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5A5A5F"/>
                </a:solidFill>
              </a:rPr>
              <a:t>Itron</a:t>
            </a:r>
            <a:r>
              <a:rPr lang="en-US" sz="1400" dirty="0">
                <a:solidFill>
                  <a:srgbClr val="5A5A5F"/>
                </a:solidFill>
              </a:rPr>
              <a:t> </a:t>
            </a:r>
            <a:r>
              <a:rPr lang="en-US" sz="1400" dirty="0" err="1">
                <a:solidFill>
                  <a:srgbClr val="5A5A5F"/>
                </a:solidFill>
              </a:rPr>
              <a:t>Adquire</a:t>
            </a:r>
            <a:r>
              <a:rPr lang="en-US" sz="1400" dirty="0">
                <a:solidFill>
                  <a:srgbClr val="5A5A5F"/>
                </a:solidFill>
              </a:rPr>
              <a:t> a</a:t>
            </a:r>
          </a:p>
          <a:p>
            <a:pPr algn="ctr"/>
            <a:r>
              <a:rPr lang="en-US" sz="1400" dirty="0" err="1">
                <a:solidFill>
                  <a:srgbClr val="5A5A5F"/>
                </a:solidFill>
              </a:rPr>
              <a:t>Actaris</a:t>
            </a:r>
            <a:endParaRPr lang="en-US" sz="1400" dirty="0">
              <a:solidFill>
                <a:srgbClr val="5A5A5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6E003E-0A11-4A54-A984-3B9396855C7A}"/>
              </a:ext>
            </a:extLst>
          </p:cNvPr>
          <p:cNvCxnSpPr>
            <a:cxnSpLocks/>
          </p:cNvCxnSpPr>
          <p:nvPr/>
        </p:nvCxnSpPr>
        <p:spPr>
          <a:xfrm>
            <a:off x="0" y="3877678"/>
            <a:ext cx="7722342" cy="0"/>
          </a:xfrm>
          <a:prstGeom prst="line">
            <a:avLst/>
          </a:prstGeom>
          <a:ln w="6350" cmpd="sng">
            <a:solidFill>
              <a:schemeClr val="bg1"/>
            </a:solidFill>
            <a:prstDash val="dot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2AC939D-90A4-42A1-9481-EC25C68C9994}"/>
              </a:ext>
            </a:extLst>
          </p:cNvPr>
          <p:cNvSpPr/>
          <p:nvPr/>
        </p:nvSpPr>
        <p:spPr>
          <a:xfrm rot="10800000">
            <a:off x="953046" y="3877671"/>
            <a:ext cx="282228" cy="11760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5A5F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6D97F07-B44A-4BB3-BF62-3A9F9777995C}"/>
              </a:ext>
            </a:extLst>
          </p:cNvPr>
          <p:cNvSpPr/>
          <p:nvPr/>
        </p:nvSpPr>
        <p:spPr>
          <a:xfrm rot="10800000">
            <a:off x="2837632" y="3877671"/>
            <a:ext cx="282228" cy="11760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5A5F"/>
              </a:solidFill>
            </a:endParaRPr>
          </a:p>
        </p:txBody>
      </p:sp>
      <p:pic>
        <p:nvPicPr>
          <p:cNvPr id="12" name="Picture 11" descr="Screen Shot 2012-04-10 at 2.20.12 PM.png">
            <a:extLst>
              <a:ext uri="{FF2B5EF4-FFF2-40B4-BE49-F238E27FC236}">
                <a16:creationId xmlns:a16="http://schemas.microsoft.com/office/drawing/2014/main" id="{8518BA9D-CDCB-4F6D-9FB1-F4101B2535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91" y="2075471"/>
            <a:ext cx="918376" cy="914400"/>
          </a:xfrm>
          <a:prstGeom prst="rect">
            <a:avLst/>
          </a:prstGeom>
          <a:ln>
            <a:solidFill>
              <a:srgbClr val="9B9BA0"/>
            </a:solidFill>
          </a:ln>
        </p:spPr>
      </p:pic>
      <p:pic>
        <p:nvPicPr>
          <p:cNvPr id="13" name="Picture 12" descr="Ribbon_Logo_RGB.jpg">
            <a:extLst>
              <a:ext uri="{FF2B5EF4-FFF2-40B4-BE49-F238E27FC236}">
                <a16:creationId xmlns:a16="http://schemas.microsoft.com/office/drawing/2014/main" id="{A7047DE4-AD2A-4963-8016-08DBC96FBB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40" y="3356355"/>
            <a:ext cx="800100" cy="901446"/>
          </a:xfrm>
          <a:prstGeom prst="rect">
            <a:avLst/>
          </a:prstGeom>
        </p:spPr>
      </p:pic>
      <p:pic>
        <p:nvPicPr>
          <p:cNvPr id="14" name="Picture 13" descr="Screen Shot 2012-04-10 at 2.18.56 PM.png">
            <a:extLst>
              <a:ext uri="{FF2B5EF4-FFF2-40B4-BE49-F238E27FC236}">
                <a16:creationId xmlns:a16="http://schemas.microsoft.com/office/drawing/2014/main" id="{D70549C0-C97F-4BA9-9560-0CED4DE127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442" y="2061681"/>
            <a:ext cx="914400" cy="914400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839B6F-B4D1-408E-A7FF-038AA881E7D5}"/>
              </a:ext>
            </a:extLst>
          </p:cNvPr>
          <p:cNvSpPr txBox="1"/>
          <p:nvPr/>
        </p:nvSpPr>
        <p:spPr>
          <a:xfrm>
            <a:off x="4025030" y="2976081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-200" dirty="0">
                <a:solidFill>
                  <a:srgbClr val="00587C"/>
                </a:solidFill>
              </a:rPr>
              <a:t>2012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9BB57C-7EA5-458F-B1BA-68C8C86B833F}"/>
              </a:ext>
            </a:extLst>
          </p:cNvPr>
          <p:cNvSpPr txBox="1"/>
          <p:nvPr/>
        </p:nvSpPr>
        <p:spPr>
          <a:xfrm>
            <a:off x="4098588" y="4042315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5A5A5F"/>
                </a:solidFill>
              </a:rPr>
              <a:t>Itron</a:t>
            </a:r>
            <a:r>
              <a:rPr lang="en-US" sz="1400" dirty="0">
                <a:solidFill>
                  <a:srgbClr val="5A5A5F"/>
                </a:solidFill>
              </a:rPr>
              <a:t> </a:t>
            </a:r>
            <a:r>
              <a:rPr lang="en-US" sz="1400" dirty="0" err="1">
                <a:solidFill>
                  <a:srgbClr val="5A5A5F"/>
                </a:solidFill>
              </a:rPr>
              <a:t>adquire</a:t>
            </a:r>
            <a:r>
              <a:rPr lang="en-US" sz="1400" dirty="0">
                <a:solidFill>
                  <a:srgbClr val="5A5A5F"/>
                </a:solidFill>
              </a:rPr>
              <a:t> a</a:t>
            </a:r>
          </a:p>
          <a:p>
            <a:pPr algn="ctr"/>
            <a:r>
              <a:rPr lang="en-US" sz="1400" dirty="0" err="1">
                <a:solidFill>
                  <a:srgbClr val="5A5A5F"/>
                </a:solidFill>
              </a:rPr>
              <a:t>SmartSynch</a:t>
            </a:r>
            <a:endParaRPr lang="en-US" sz="1400" dirty="0">
              <a:solidFill>
                <a:srgbClr val="5A5A5F"/>
              </a:solidFill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53EBFD2-9060-42D5-8FAA-7B899CB7ABC5}"/>
              </a:ext>
            </a:extLst>
          </p:cNvPr>
          <p:cNvSpPr/>
          <p:nvPr/>
        </p:nvSpPr>
        <p:spPr>
          <a:xfrm rot="10800000">
            <a:off x="4630173" y="3877671"/>
            <a:ext cx="282228" cy="11760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8" name="Group 33">
            <a:extLst>
              <a:ext uri="{FF2B5EF4-FFF2-40B4-BE49-F238E27FC236}">
                <a16:creationId xmlns:a16="http://schemas.microsoft.com/office/drawing/2014/main" id="{CB988CBB-F341-47A2-BA7C-CDA0973C34F0}"/>
              </a:ext>
            </a:extLst>
          </p:cNvPr>
          <p:cNvGrpSpPr>
            <a:grpSpLocks noChangeAspect="1"/>
          </p:cNvGrpSpPr>
          <p:nvPr/>
        </p:nvGrpSpPr>
        <p:grpSpPr>
          <a:xfrm>
            <a:off x="4325037" y="2030282"/>
            <a:ext cx="914400" cy="914400"/>
            <a:chOff x="5631331" y="1234493"/>
            <a:chExt cx="575710" cy="5757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172430-C828-4D5D-A99B-68C1009AA3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1331" y="1234493"/>
              <a:ext cx="575710" cy="57571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A5A5F"/>
                </a:solidFill>
              </a:endParaRPr>
            </a:p>
          </p:txBody>
        </p:sp>
        <p:pic>
          <p:nvPicPr>
            <p:cNvPr id="20" name="Picture 19" descr="logo.png">
              <a:extLst>
                <a:ext uri="{FF2B5EF4-FFF2-40B4-BE49-F238E27FC236}">
                  <a16:creationId xmlns:a16="http://schemas.microsoft.com/office/drawing/2014/main" id="{CC20F833-F5B0-487C-B21E-F5EBD91D0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234" y="1419452"/>
              <a:ext cx="515935" cy="190896"/>
            </a:xfrm>
            <a:prstGeom prst="rect">
              <a:avLst/>
            </a:prstGeom>
          </p:spPr>
        </p:pic>
      </p:grp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31058F56-0878-4BC8-A3F9-78403E9C4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3</a:t>
            </a:fld>
            <a:r>
              <a:rPr lang="en-US" dirty="0"/>
              <a:t>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7B29CC-6C1D-4345-8BD6-D214C26699FF}"/>
              </a:ext>
            </a:extLst>
          </p:cNvPr>
          <p:cNvSpPr txBox="1"/>
          <p:nvPr/>
        </p:nvSpPr>
        <p:spPr>
          <a:xfrm>
            <a:off x="5886075" y="2974973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-200" dirty="0">
                <a:solidFill>
                  <a:srgbClr val="00587C"/>
                </a:solidFill>
              </a:rPr>
              <a:t>2017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33B3F9-0E99-4665-B899-CFD0875D2C69}"/>
              </a:ext>
            </a:extLst>
          </p:cNvPr>
          <p:cNvSpPr txBox="1"/>
          <p:nvPr/>
        </p:nvSpPr>
        <p:spPr>
          <a:xfrm>
            <a:off x="5933184" y="4041207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5A5A5F"/>
                </a:solidFill>
              </a:rPr>
              <a:t>Itron</a:t>
            </a:r>
            <a:r>
              <a:rPr lang="en-US" sz="1400" dirty="0">
                <a:solidFill>
                  <a:srgbClr val="5A5A5F"/>
                </a:solidFill>
              </a:rPr>
              <a:t> </a:t>
            </a:r>
            <a:r>
              <a:rPr lang="en-US" sz="1400" dirty="0" err="1">
                <a:solidFill>
                  <a:srgbClr val="5A5A5F"/>
                </a:solidFill>
              </a:rPr>
              <a:t>adquire</a:t>
            </a:r>
            <a:r>
              <a:rPr lang="en-US" sz="1400" dirty="0">
                <a:solidFill>
                  <a:srgbClr val="5A5A5F"/>
                </a:solidFill>
              </a:rPr>
              <a:t> a</a:t>
            </a:r>
          </a:p>
          <a:p>
            <a:pPr algn="ctr"/>
            <a:r>
              <a:rPr lang="en-US" sz="1400" dirty="0">
                <a:solidFill>
                  <a:srgbClr val="5A5A5F"/>
                </a:solidFill>
              </a:rPr>
              <a:t>Silver Spring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2798874-D3F0-4F68-9FE8-1BDB787D0159}"/>
              </a:ext>
            </a:extLst>
          </p:cNvPr>
          <p:cNvSpPr/>
          <p:nvPr/>
        </p:nvSpPr>
        <p:spPr>
          <a:xfrm rot="10800000">
            <a:off x="6491218" y="3876563"/>
            <a:ext cx="282228" cy="11760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196A8B-A57C-41CF-8055-AFA1E202B88C}"/>
              </a:ext>
            </a:extLst>
          </p:cNvPr>
          <p:cNvSpPr>
            <a:spLocks noChangeAspect="1"/>
          </p:cNvSpPr>
          <p:nvPr/>
        </p:nvSpPr>
        <p:spPr>
          <a:xfrm>
            <a:off x="6186082" y="2029174"/>
            <a:ext cx="914400" cy="9144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5A5F"/>
              </a:solidFill>
            </a:endParaRPr>
          </a:p>
        </p:txBody>
      </p:sp>
      <p:pic>
        <p:nvPicPr>
          <p:cNvPr id="1026" name="Picture 2" descr="Resultado de imagem para silver spring networks">
            <a:extLst>
              <a:ext uri="{FF2B5EF4-FFF2-40B4-BE49-F238E27FC236}">
                <a16:creationId xmlns:a16="http://schemas.microsoft.com/office/drawing/2014/main" id="{650664C6-6935-4C64-8FB1-8DDD1F2C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13" y="2344074"/>
            <a:ext cx="888498" cy="3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341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65A2-2047-4950-8945-28E6339E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 </a:t>
            </a:r>
            <a:r>
              <a:rPr lang="en-US" dirty="0" err="1"/>
              <a:t>companhia</a:t>
            </a:r>
            <a:r>
              <a:rPr lang="en-US" dirty="0"/>
              <a:t> global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BEA085-1A77-415B-8FF0-318A7A8B16A8}"/>
              </a:ext>
            </a:extLst>
          </p:cNvPr>
          <p:cNvGrpSpPr/>
          <p:nvPr/>
        </p:nvGrpSpPr>
        <p:grpSpPr>
          <a:xfrm>
            <a:off x="5824896" y="212439"/>
            <a:ext cx="2436454" cy="922218"/>
            <a:chOff x="5909498" y="403076"/>
            <a:chExt cx="2739919" cy="9306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D0CD57-EDED-479E-B00B-6EC408CAE7D2}"/>
                </a:ext>
              </a:extLst>
            </p:cNvPr>
            <p:cNvSpPr txBox="1"/>
            <p:nvPr/>
          </p:nvSpPr>
          <p:spPr>
            <a:xfrm>
              <a:off x="6683014" y="1072135"/>
              <a:ext cx="8723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DA291C">
                      <a:lumMod val="60000"/>
                      <a:lumOff val="40000"/>
                    </a:srgbClr>
                  </a:solidFill>
                  <a:cs typeface="Arial"/>
                </a:rPr>
                <a:t>    LOCAIS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018022-A178-4793-919B-7F536E52A589}"/>
                </a:ext>
              </a:extLst>
            </p:cNvPr>
            <p:cNvSpPr txBox="1"/>
            <p:nvPr/>
          </p:nvSpPr>
          <p:spPr>
            <a:xfrm>
              <a:off x="6744379" y="403076"/>
              <a:ext cx="8451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4800" kern="0" spc="-100" dirty="0">
                  <a:solidFill>
                    <a:srgbClr val="DA291C"/>
                  </a:solidFill>
                  <a:cs typeface="Arial"/>
                </a:rPr>
                <a:t>80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C6527A-DFD9-40E2-BBBA-A6C529A82ADB}"/>
                </a:ext>
              </a:extLst>
            </p:cNvPr>
            <p:cNvSpPr txBox="1"/>
            <p:nvPr/>
          </p:nvSpPr>
          <p:spPr>
            <a:xfrm>
              <a:off x="7759069" y="1072135"/>
              <a:ext cx="8194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58A9C7"/>
                  </a:solidFill>
                  <a:cs typeface="Arial"/>
                </a:rPr>
                <a:t>   PAÍSES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FB244E-A449-4576-8AA3-81DD5CC92F7E}"/>
                </a:ext>
              </a:extLst>
            </p:cNvPr>
            <p:cNvSpPr txBox="1"/>
            <p:nvPr/>
          </p:nvSpPr>
          <p:spPr>
            <a:xfrm>
              <a:off x="7804314" y="403076"/>
              <a:ext cx="8451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4800" kern="0" spc="-100" dirty="0">
                  <a:solidFill>
                    <a:srgbClr val="00587C"/>
                  </a:solidFill>
                  <a:cs typeface="Arial"/>
                </a:rPr>
                <a:t>35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A58E29-FF6F-44AC-BF4F-C951E8673D95}"/>
                </a:ext>
              </a:extLst>
            </p:cNvPr>
            <p:cNvCxnSpPr/>
            <p:nvPr/>
          </p:nvCxnSpPr>
          <p:spPr>
            <a:xfrm flipV="1">
              <a:off x="7711128" y="622459"/>
              <a:ext cx="0" cy="628075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E9FB20-6563-4344-98C3-AA650895E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909498" y="638830"/>
              <a:ext cx="535027" cy="61644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6EF808-1AA6-4606-BB74-6C02BD03629A}"/>
                </a:ext>
              </a:extLst>
            </p:cNvPr>
            <p:cNvCxnSpPr/>
            <p:nvPr/>
          </p:nvCxnSpPr>
          <p:spPr>
            <a:xfrm flipV="1">
              <a:off x="6600725" y="622459"/>
              <a:ext cx="0" cy="628075"/>
            </a:xfrm>
            <a:prstGeom prst="line">
              <a:avLst/>
            </a:prstGeom>
            <a:ln w="6350" cmpd="sng">
              <a:solidFill>
                <a:schemeClr val="bg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WorldMap_Locations.png">
            <a:extLst>
              <a:ext uri="{FF2B5EF4-FFF2-40B4-BE49-F238E27FC236}">
                <a16:creationId xmlns:a16="http://schemas.microsoft.com/office/drawing/2014/main" id="{338B3839-1CDD-495A-86E9-9D50D040EC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1" y="974258"/>
            <a:ext cx="7955040" cy="3923718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F8410C9-3644-4DA3-A19C-A88753554132}"/>
              </a:ext>
            </a:extLst>
          </p:cNvPr>
          <p:cNvSpPr txBox="1">
            <a:spLocks/>
          </p:cNvSpPr>
          <p:nvPr/>
        </p:nvSpPr>
        <p:spPr>
          <a:xfrm>
            <a:off x="361950" y="690877"/>
            <a:ext cx="7899400" cy="338554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1143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57200" indent="-1714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Operando </a:t>
            </a:r>
            <a:r>
              <a:rPr lang="en-US" dirty="0" err="1"/>
              <a:t>localmente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F0223D8C-C5D4-4D09-9E71-DB0A1E712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4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9910422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CB16-9A5D-49B3-B1ED-F8C43ECD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História</a:t>
            </a:r>
            <a:r>
              <a:rPr lang="en-US" dirty="0"/>
              <a:t> </a:t>
            </a:r>
            <a:r>
              <a:rPr lang="en-US" dirty="0" err="1"/>
              <a:t>ligada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medidores</a:t>
            </a:r>
            <a:endParaRPr lang="en-US" dirty="0"/>
          </a:p>
        </p:txBody>
      </p:sp>
      <p:pic>
        <p:nvPicPr>
          <p:cNvPr id="1026" name="Picture 2" descr="Resultado de imagem para caixa registradora">
            <a:extLst>
              <a:ext uri="{FF2B5EF4-FFF2-40B4-BE49-F238E27FC236}">
                <a16:creationId xmlns:a16="http://schemas.microsoft.com/office/drawing/2014/main" id="{C4670A97-0C8B-4538-A682-16036CB2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36" y="920903"/>
            <a:ext cx="1179152" cy="11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10E82-2103-4BE2-B3F4-563C59B0E8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1" t="9913"/>
          <a:stretch/>
        </p:blipFill>
        <p:spPr>
          <a:xfrm>
            <a:off x="3432536" y="2267863"/>
            <a:ext cx="1314372" cy="1005840"/>
          </a:xfrm>
          <a:prstGeom prst="rect">
            <a:avLst/>
          </a:prstGeom>
        </p:spPr>
      </p:pic>
      <p:pic>
        <p:nvPicPr>
          <p:cNvPr id="1028" name="Picture 4" descr="Resultado de imagem para iceberg">
            <a:extLst>
              <a:ext uri="{FF2B5EF4-FFF2-40B4-BE49-F238E27FC236}">
                <a16:creationId xmlns:a16="http://schemas.microsoft.com/office/drawing/2014/main" id="{659A498C-26A5-41FD-9EEA-FAAC58DF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74" y="3614823"/>
            <a:ext cx="1564864" cy="11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C3233-2EC9-4D02-9268-FE16369B438E}"/>
              </a:ext>
            </a:extLst>
          </p:cNvPr>
          <p:cNvSpPr txBox="1"/>
          <p:nvPr/>
        </p:nvSpPr>
        <p:spPr>
          <a:xfrm>
            <a:off x="5057775" y="1244069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Fonte de </a:t>
            </a:r>
            <a:r>
              <a:rPr lang="en-US" dirty="0" err="1"/>
              <a:t>Receita</a:t>
            </a:r>
            <a:r>
              <a:rPr lang="en-US" dirty="0"/>
              <a:t> </a:t>
            </a:r>
            <a:r>
              <a:rPr lang="en-US" dirty="0" err="1"/>
              <a:t>Direta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D0720-0D00-4D81-92EE-ED6782A68FDC}"/>
              </a:ext>
            </a:extLst>
          </p:cNvPr>
          <p:cNvSpPr txBox="1"/>
          <p:nvPr/>
        </p:nvSpPr>
        <p:spPr>
          <a:xfrm>
            <a:off x="5057775" y="2001131"/>
            <a:ext cx="3771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Fonte de </a:t>
            </a:r>
            <a:r>
              <a:rPr lang="en-US" dirty="0" err="1"/>
              <a:t>Informação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Previsão</a:t>
            </a:r>
            <a:r>
              <a:rPr lang="en-US" sz="1600" dirty="0"/>
              <a:t> de </a:t>
            </a:r>
            <a:r>
              <a:rPr lang="en-US" sz="1600" dirty="0" err="1"/>
              <a:t>Consumo</a:t>
            </a:r>
            <a:r>
              <a:rPr lang="en-US" sz="1600" dirty="0"/>
              <a:t> (</a:t>
            </a:r>
            <a:r>
              <a:rPr lang="en-US" sz="1600" dirty="0" err="1"/>
              <a:t>vazões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Previsão</a:t>
            </a:r>
            <a:r>
              <a:rPr lang="en-US" sz="1600" dirty="0"/>
              <a:t> de </a:t>
            </a:r>
            <a:r>
              <a:rPr lang="en-US" sz="1600" dirty="0" err="1"/>
              <a:t>Faturamento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Pressão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rede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Regularidade</a:t>
            </a:r>
            <a:r>
              <a:rPr lang="en-US" sz="1600" dirty="0"/>
              <a:t> do </a:t>
            </a:r>
            <a:r>
              <a:rPr lang="en-US" sz="1600" dirty="0" err="1"/>
              <a:t>abastecimento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Fraudes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57037-ED74-4CDF-89A7-B1BAD31FE135}"/>
              </a:ext>
            </a:extLst>
          </p:cNvPr>
          <p:cNvSpPr txBox="1"/>
          <p:nvPr/>
        </p:nvSpPr>
        <p:spPr>
          <a:xfrm>
            <a:off x="5057775" y="3866189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Ponto </a:t>
            </a:r>
            <a:r>
              <a:rPr lang="en-US" dirty="0" err="1"/>
              <a:t>acessível</a:t>
            </a:r>
            <a:r>
              <a:rPr lang="en-US" dirty="0"/>
              <a:t> do Sistema de </a:t>
            </a:r>
            <a:r>
              <a:rPr lang="en-US" dirty="0" err="1"/>
              <a:t>distribuição</a:t>
            </a:r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DF8F824-0EC0-498B-AC48-BFCD75BDEA4C}"/>
              </a:ext>
            </a:extLst>
          </p:cNvPr>
          <p:cNvSpPr/>
          <p:nvPr/>
        </p:nvSpPr>
        <p:spPr>
          <a:xfrm>
            <a:off x="2743200" y="753095"/>
            <a:ext cx="273653" cy="4035376"/>
          </a:xfrm>
          <a:prstGeom prst="leftBrace">
            <a:avLst>
              <a:gd name="adj1" fmla="val 8333"/>
              <a:gd name="adj2" fmla="val 632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8BAFD7-A8B4-49B0-9676-90B591AAC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5</a:t>
            </a:fld>
            <a:r>
              <a:rPr lang="en-US" dirty="0"/>
              <a:t>›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17F459-B2FA-4DDB-BBBB-EEE272E3C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6" y="1306566"/>
            <a:ext cx="2659004" cy="26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26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E534-EE30-4B33-A05A-3B78FDFD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iguais</a:t>
            </a:r>
            <a:r>
              <a:rPr lang="en-US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F2B58-6B63-46B7-B604-95AC8D6CEA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753095"/>
            <a:ext cx="8229600" cy="31331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1313"/>
                </a:solidFill>
              </a:rPr>
              <a:t>0,3% dos </a:t>
            </a:r>
            <a:r>
              <a:rPr lang="en-US" sz="1600" dirty="0" err="1">
                <a:solidFill>
                  <a:srgbClr val="141313"/>
                </a:solidFill>
              </a:rPr>
              <a:t>medidores</a:t>
            </a:r>
            <a:r>
              <a:rPr lang="en-US" sz="1600" dirty="0">
                <a:solidFill>
                  <a:srgbClr val="141313"/>
                </a:solidFill>
              </a:rPr>
              <a:t> = 20% do </a:t>
            </a:r>
            <a:r>
              <a:rPr lang="en-US" sz="1600" dirty="0" err="1">
                <a:solidFill>
                  <a:srgbClr val="141313"/>
                </a:solidFill>
              </a:rPr>
              <a:t>faturamento</a:t>
            </a:r>
            <a:endParaRPr lang="en-US" sz="1600" dirty="0">
              <a:solidFill>
                <a:srgbClr val="14131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1313"/>
                </a:solidFill>
              </a:rPr>
              <a:t>2% dos </a:t>
            </a:r>
            <a:r>
              <a:rPr lang="en-US" sz="1600" dirty="0" err="1">
                <a:solidFill>
                  <a:srgbClr val="141313"/>
                </a:solidFill>
              </a:rPr>
              <a:t>medidores</a:t>
            </a:r>
            <a:r>
              <a:rPr lang="en-US" sz="1600" dirty="0">
                <a:solidFill>
                  <a:srgbClr val="141313"/>
                </a:solidFill>
              </a:rPr>
              <a:t> = 40% do </a:t>
            </a:r>
            <a:r>
              <a:rPr lang="en-US" sz="1600" dirty="0" err="1">
                <a:solidFill>
                  <a:srgbClr val="141313"/>
                </a:solidFill>
              </a:rPr>
              <a:t>faturamento</a:t>
            </a:r>
            <a:endParaRPr lang="en-US" sz="1600" dirty="0">
              <a:solidFill>
                <a:srgbClr val="14131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1313"/>
                </a:solidFill>
              </a:rPr>
              <a:t>Grandes </a:t>
            </a:r>
            <a:r>
              <a:rPr lang="en-US" sz="1600" dirty="0" err="1">
                <a:solidFill>
                  <a:srgbClr val="141313"/>
                </a:solidFill>
              </a:rPr>
              <a:t>consumidores</a:t>
            </a:r>
            <a:r>
              <a:rPr lang="en-US" sz="1600" dirty="0">
                <a:solidFill>
                  <a:srgbClr val="141313"/>
                </a:solidFill>
              </a:rPr>
              <a:t>: </a:t>
            </a:r>
            <a:r>
              <a:rPr lang="en-US" sz="1600" dirty="0" err="1">
                <a:solidFill>
                  <a:srgbClr val="141313"/>
                </a:solidFill>
              </a:rPr>
              <a:t>muito</a:t>
            </a:r>
            <a:r>
              <a:rPr lang="en-US" sz="1600" dirty="0">
                <a:solidFill>
                  <a:srgbClr val="141313"/>
                </a:solidFill>
              </a:rPr>
              <a:t> </a:t>
            </a:r>
            <a:r>
              <a:rPr lang="en-US" sz="1600" dirty="0" err="1">
                <a:solidFill>
                  <a:srgbClr val="141313"/>
                </a:solidFill>
              </a:rPr>
              <a:t>importantes</a:t>
            </a:r>
            <a:r>
              <a:rPr lang="en-US" sz="1600" dirty="0">
                <a:solidFill>
                  <a:srgbClr val="141313"/>
                </a:solidFill>
              </a:rPr>
              <a:t> para </a:t>
            </a:r>
            <a:r>
              <a:rPr lang="en-US" sz="1600" dirty="0" err="1">
                <a:solidFill>
                  <a:srgbClr val="141313"/>
                </a:solidFill>
              </a:rPr>
              <a:t>visitar</a:t>
            </a:r>
            <a:r>
              <a:rPr lang="en-US" sz="1600" dirty="0">
                <a:solidFill>
                  <a:srgbClr val="141313"/>
                </a:solidFill>
              </a:rPr>
              <a:t> </a:t>
            </a:r>
            <a:r>
              <a:rPr lang="en-US" sz="1600" dirty="0" err="1">
                <a:solidFill>
                  <a:srgbClr val="141313"/>
                </a:solidFill>
              </a:rPr>
              <a:t>apenas</a:t>
            </a:r>
            <a:r>
              <a:rPr lang="en-US" sz="1600" dirty="0">
                <a:solidFill>
                  <a:srgbClr val="141313"/>
                </a:solidFill>
              </a:rPr>
              <a:t> </a:t>
            </a:r>
            <a:r>
              <a:rPr lang="en-US" sz="1600" dirty="0" err="1">
                <a:solidFill>
                  <a:srgbClr val="141313"/>
                </a:solidFill>
              </a:rPr>
              <a:t>uma</a:t>
            </a:r>
            <a:r>
              <a:rPr lang="en-US" sz="1600" dirty="0">
                <a:solidFill>
                  <a:srgbClr val="141313"/>
                </a:solidFill>
              </a:rPr>
              <a:t> </a:t>
            </a:r>
            <a:r>
              <a:rPr lang="en-US" sz="1600" dirty="0" err="1">
                <a:solidFill>
                  <a:srgbClr val="141313"/>
                </a:solidFill>
              </a:rPr>
              <a:t>vez</a:t>
            </a:r>
            <a:r>
              <a:rPr lang="en-US" sz="1600" dirty="0">
                <a:solidFill>
                  <a:srgbClr val="141313"/>
                </a:solidFill>
              </a:rPr>
              <a:t> </a:t>
            </a:r>
            <a:r>
              <a:rPr lang="en-US" sz="1600" dirty="0" err="1">
                <a:solidFill>
                  <a:srgbClr val="141313"/>
                </a:solidFill>
              </a:rPr>
              <a:t>por</a:t>
            </a:r>
            <a:r>
              <a:rPr lang="en-US" sz="1600" dirty="0">
                <a:solidFill>
                  <a:srgbClr val="141313"/>
                </a:solidFill>
              </a:rPr>
              <a:t> </a:t>
            </a:r>
            <a:r>
              <a:rPr lang="en-US" sz="1600" dirty="0" err="1">
                <a:solidFill>
                  <a:srgbClr val="141313"/>
                </a:solidFill>
              </a:rPr>
              <a:t>mês</a:t>
            </a:r>
            <a:endParaRPr lang="en-US" sz="1600" dirty="0">
              <a:solidFill>
                <a:srgbClr val="14131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1313"/>
                </a:solidFill>
              </a:rPr>
              <a:t>O que </a:t>
            </a:r>
            <a:r>
              <a:rPr lang="en-US" sz="1600" dirty="0" err="1">
                <a:solidFill>
                  <a:srgbClr val="141313"/>
                </a:solidFill>
              </a:rPr>
              <a:t>fazer</a:t>
            </a:r>
            <a:r>
              <a:rPr lang="en-US" sz="1600" dirty="0">
                <a:solidFill>
                  <a:srgbClr val="141313"/>
                </a:solidFill>
              </a:rPr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2A091-E62B-41A6-B06F-FD31FF741084}"/>
              </a:ext>
            </a:extLst>
          </p:cNvPr>
          <p:cNvSpPr txBox="1"/>
          <p:nvPr/>
        </p:nvSpPr>
        <p:spPr>
          <a:xfrm>
            <a:off x="1121475" y="4419599"/>
            <a:ext cx="3171825" cy="37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Aproveitar</a:t>
            </a:r>
            <a:r>
              <a:rPr lang="en-US" b="1" dirty="0"/>
              <a:t> a </a:t>
            </a:r>
            <a:r>
              <a:rPr lang="en-US" b="1" dirty="0" err="1"/>
              <a:t>visita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B6837-13C5-4ED8-95C6-D28AD349064F}"/>
              </a:ext>
            </a:extLst>
          </p:cNvPr>
          <p:cNvSpPr txBox="1"/>
          <p:nvPr/>
        </p:nvSpPr>
        <p:spPr>
          <a:xfrm>
            <a:off x="5415403" y="4405667"/>
            <a:ext cx="308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visitar</a:t>
            </a:r>
            <a:r>
              <a:rPr lang="en-US" b="1" dirty="0"/>
              <a:t> (</a:t>
            </a:r>
            <a:r>
              <a:rPr lang="en-US" b="1" dirty="0" err="1"/>
              <a:t>telemetria</a:t>
            </a:r>
            <a:r>
              <a:rPr lang="en-US" b="1" dirty="0"/>
              <a:t>)</a:t>
            </a:r>
          </a:p>
        </p:txBody>
      </p:sp>
      <p:pic>
        <p:nvPicPr>
          <p:cNvPr id="2050" name="Picture 2" descr="Resultado de imagem para fofoqueira na janela">
            <a:extLst>
              <a:ext uri="{FF2B5EF4-FFF2-40B4-BE49-F238E27FC236}">
                <a16:creationId xmlns:a16="http://schemas.microsoft.com/office/drawing/2014/main" id="{17263042-3887-4F9D-864E-0EDD1547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94" y="1735855"/>
            <a:ext cx="2409825" cy="2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annel-surfing">
            <a:extLst>
              <a:ext uri="{FF2B5EF4-FFF2-40B4-BE49-F238E27FC236}">
                <a16:creationId xmlns:a16="http://schemas.microsoft.com/office/drawing/2014/main" id="{14B6DD5A-7EDD-4DF0-B23B-60D539DA5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4" y="2276474"/>
            <a:ext cx="321790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9647997-40D7-400A-BA7F-9008CD5EAF02}"/>
              </a:ext>
            </a:extLst>
          </p:cNvPr>
          <p:cNvSpPr/>
          <p:nvPr/>
        </p:nvSpPr>
        <p:spPr>
          <a:xfrm>
            <a:off x="2992696" y="2468192"/>
            <a:ext cx="1730557" cy="1198898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Extrair</a:t>
            </a:r>
            <a:r>
              <a:rPr lang="en-US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b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máximo</a:t>
            </a:r>
            <a:r>
              <a:rPr lang="en-US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possível</a:t>
            </a:r>
            <a:r>
              <a:rPr lang="en-US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</a:t>
            </a:r>
            <a:endParaRPr lang="en-US" b="1" dirty="0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6276E9B-EE21-4D26-9BD3-42C810563D92}"/>
              </a:ext>
            </a:extLst>
          </p:cNvPr>
          <p:cNvSpPr/>
          <p:nvPr/>
        </p:nvSpPr>
        <p:spPr>
          <a:xfrm>
            <a:off x="7048840" y="2463144"/>
            <a:ext cx="1730557" cy="1198898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Reduzir</a:t>
            </a:r>
            <a:r>
              <a:rPr lang="en-US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custos</a:t>
            </a:r>
            <a:r>
              <a:rPr lang="en-US" b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b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</a:t>
            </a:r>
            <a:endParaRPr lang="en-US" b="1" dirty="0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30D3F1C-762F-481D-B63B-1AF232BD7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6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2683334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B823-700B-4EF4-86E9-18ACB6E4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Soluções</a:t>
            </a:r>
            <a:r>
              <a:rPr lang="en-US" dirty="0"/>
              <a:t> que </a:t>
            </a:r>
            <a:r>
              <a:rPr lang="en-US" dirty="0" err="1"/>
              <a:t>vão</a:t>
            </a:r>
            <a:r>
              <a:rPr lang="en-US" dirty="0"/>
              <a:t> </a:t>
            </a:r>
            <a:r>
              <a:rPr lang="en-US" dirty="0" err="1"/>
              <a:t>além</a:t>
            </a:r>
            <a:r>
              <a:rPr lang="en-US" dirty="0"/>
              <a:t> dos </a:t>
            </a:r>
            <a:r>
              <a:rPr lang="en-US" dirty="0" err="1"/>
              <a:t>medidores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0C5EE1C-7761-4D40-A033-B81F2B862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7</a:t>
            </a:fld>
            <a:r>
              <a:rPr lang="en-US" dirty="0"/>
              <a:t>›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C1E73BD-2162-4BBE-95E6-770732056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632700"/>
              </p:ext>
            </p:extLst>
          </p:nvPr>
        </p:nvGraphicFramePr>
        <p:xfrm>
          <a:off x="699761" y="-2735"/>
          <a:ext cx="73396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EAAED5D-F2C8-48A6-8350-476F9C463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914126"/>
              </p:ext>
            </p:extLst>
          </p:nvPr>
        </p:nvGraphicFramePr>
        <p:xfrm>
          <a:off x="1151925" y="1478932"/>
          <a:ext cx="73396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2921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analítico no saneamento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743758"/>
            <a:ext cx="8358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Por exemplo: Avaliando somente a quantidade de dados gerados por medidores convencionais mecânicos, em uma operação de 50 mil ligações temos 1 leitura por mês por hidrômetro em 2 anos são ao todo 1.200.000 leituras a serem avaliadas!</a:t>
            </a:r>
          </a:p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 que o medidor pode lhe dizer considerando somente esses dados simples de leituras do parque de medidores?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06" y="3360768"/>
            <a:ext cx="1368152" cy="1407603"/>
          </a:xfrm>
          <a:prstGeom prst="rect">
            <a:avLst/>
          </a:prstGeom>
        </p:spPr>
      </p:pic>
      <p:sp>
        <p:nvSpPr>
          <p:cNvPr id="5" name="Speech Bubble: Oval 4"/>
          <p:cNvSpPr/>
          <p:nvPr/>
        </p:nvSpPr>
        <p:spPr>
          <a:xfrm>
            <a:off x="758354" y="2694330"/>
            <a:ext cx="2062717" cy="952314"/>
          </a:xfrm>
          <a:prstGeom prst="wedgeEllipseCallout">
            <a:avLst>
              <a:gd name="adj1" fmla="val 88140"/>
              <a:gd name="adj2" fmla="val 513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Estou com problemas de dimensionamento!</a:t>
            </a:r>
          </a:p>
        </p:txBody>
      </p:sp>
      <p:sp>
        <p:nvSpPr>
          <p:cNvPr id="12" name="Speech Bubble: Oval 11"/>
          <p:cNvSpPr/>
          <p:nvPr/>
        </p:nvSpPr>
        <p:spPr>
          <a:xfrm>
            <a:off x="4174851" y="2490195"/>
            <a:ext cx="1584251" cy="952314"/>
          </a:xfrm>
          <a:prstGeom prst="wedgeEllipseCallout">
            <a:avLst>
              <a:gd name="adj1" fmla="val -47008"/>
              <a:gd name="adj2" fmla="val 613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Podem estar tendo dificuldades em me ler.....</a:t>
            </a:r>
          </a:p>
        </p:txBody>
      </p:sp>
      <p:sp>
        <p:nvSpPr>
          <p:cNvPr id="13" name="Speech Bubble: Oval 12"/>
          <p:cNvSpPr/>
          <p:nvPr/>
        </p:nvSpPr>
        <p:spPr>
          <a:xfrm>
            <a:off x="6074814" y="2462528"/>
            <a:ext cx="2243290" cy="952314"/>
          </a:xfrm>
          <a:prstGeom prst="wedgeEllipseCallout">
            <a:avLst>
              <a:gd name="adj1" fmla="val -130412"/>
              <a:gd name="adj2" fmla="val 9711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Será que estou envelhecendo rápido demais?</a:t>
            </a:r>
          </a:p>
        </p:txBody>
      </p:sp>
      <p:sp>
        <p:nvSpPr>
          <p:cNvPr id="6" name="Thought Bubble: Cloud 5"/>
          <p:cNvSpPr/>
          <p:nvPr/>
        </p:nvSpPr>
        <p:spPr>
          <a:xfrm>
            <a:off x="5763257" y="3607704"/>
            <a:ext cx="1786270" cy="741527"/>
          </a:xfrm>
          <a:prstGeom prst="cloudCallout">
            <a:avLst>
              <a:gd name="adj1" fmla="val -116666"/>
              <a:gd name="adj2" fmla="val 280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Talvez eu tenha sido fraudado...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85721E3-4840-45A1-BF19-0CA3F23CC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8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24874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1943"/>
            <a:ext cx="8229600" cy="461663"/>
          </a:xfrm>
        </p:spPr>
        <p:txBody>
          <a:bodyPr vert="horz" lIns="91438" tIns="45719" rIns="91438" bIns="45719" rtlCol="0" anchor="ctr">
            <a:spAutoFit/>
          </a:bodyPr>
          <a:lstStyle/>
          <a:p>
            <a:pPr algn="l"/>
            <a:r>
              <a:rPr lang="pt-BR" dirty="0"/>
              <a:t>Solução perdas aparentes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82" y="2381"/>
            <a:ext cx="2189418" cy="179795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812360" y="1344830"/>
            <a:ext cx="756119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87" y="1003277"/>
            <a:ext cx="6336704" cy="378799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18" y="1001427"/>
            <a:ext cx="7532982" cy="367604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" name="3 Marcador de contenido"/>
          <p:cNvSpPr>
            <a:spLocks noGrp="1"/>
          </p:cNvSpPr>
          <p:nvPr>
            <p:ph sz="quarter" idx="14"/>
          </p:nvPr>
        </p:nvSpPr>
        <p:spPr>
          <a:xfrm>
            <a:off x="170518" y="662915"/>
            <a:ext cx="7353811" cy="284693"/>
          </a:xfrm>
        </p:spPr>
        <p:txBody>
          <a:bodyPr/>
          <a:lstStyle/>
          <a:p>
            <a:r>
              <a:rPr lang="pt-BR" sz="1400" b="1" dirty="0"/>
              <a:t>Resultados Globais e Gerencias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611" y="1196385"/>
            <a:ext cx="5810250" cy="32861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14" y="1003277"/>
            <a:ext cx="5410200" cy="3505200"/>
          </a:xfrm>
          <a:prstGeom prst="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144" y="1291534"/>
            <a:ext cx="3564449" cy="3130590"/>
          </a:xfrm>
          <a:prstGeom prst="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709D313-2A61-4C7E-8590-FECD75734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</p:spPr>
        <p:txBody>
          <a:bodyPr/>
          <a:lstStyle/>
          <a:p>
            <a:r>
              <a:rPr lang="en-US" dirty="0" err="1"/>
              <a:t>Mais</a:t>
            </a:r>
            <a:r>
              <a:rPr lang="en-US" dirty="0"/>
              <a:t> que </a:t>
            </a:r>
            <a:r>
              <a:rPr lang="en-US" dirty="0" err="1"/>
              <a:t>medidores</a:t>
            </a:r>
            <a:r>
              <a:rPr lang="en-US" dirty="0"/>
              <a:t>… |  ‹</a:t>
            </a:r>
            <a:fld id="{0F6A1A5C-EF36-4D1F-A940-F1DD0B15DFB5}" type="slidenum">
              <a:rPr lang="en-US" smtClean="0"/>
              <a:t>9</a:t>
            </a:fld>
            <a:r>
              <a:rPr lang="en-US" dirty="0"/>
              <a:t>›</a:t>
            </a:r>
          </a:p>
        </p:txBody>
      </p:sp>
    </p:spTree>
    <p:extLst>
      <p:ext uri="{BB962C8B-B14F-4D97-AF65-F5344CB8AC3E}">
        <p14:creationId xmlns:p14="http://schemas.microsoft.com/office/powerpoint/2010/main" val="378316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ank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3219</TotalTime>
  <Words>1073</Words>
  <Application>Microsoft Office PowerPoint</Application>
  <PresentationFormat>Custom</PresentationFormat>
  <Paragraphs>228</Paragraphs>
  <Slides>22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Berlin Sans FB Demi</vt:lpstr>
      <vt:lpstr>Calibri</vt:lpstr>
      <vt:lpstr>Calibri Light</vt:lpstr>
      <vt:lpstr>Courier New</vt:lpstr>
      <vt:lpstr>Dutch801 Rm BT</vt:lpstr>
      <vt:lpstr>Imprint MT Shadow</vt:lpstr>
      <vt:lpstr>Lucida Grande</vt:lpstr>
      <vt:lpstr>Times New Roman</vt:lpstr>
      <vt:lpstr>Wingdings</vt:lpstr>
      <vt:lpstr>Default Theme</vt:lpstr>
      <vt:lpstr>2_Custom Design</vt:lpstr>
      <vt:lpstr>1_Thank You</vt:lpstr>
      <vt:lpstr>1_Blank</vt:lpstr>
      <vt:lpstr>PowerPoint Presentation</vt:lpstr>
      <vt:lpstr>Nossa herança</vt:lpstr>
      <vt:lpstr>Nossa herança</vt:lpstr>
      <vt:lpstr>Uma companhia global</vt:lpstr>
      <vt:lpstr>História ligada aos medidores</vt:lpstr>
      <vt:lpstr>E são todos iguais?</vt:lpstr>
      <vt:lpstr>Soluções que vão além dos medidores</vt:lpstr>
      <vt:lpstr>O analítico no saneamento</vt:lpstr>
      <vt:lpstr>Solução perdas aparentes</vt:lpstr>
      <vt:lpstr>Solução perdas aparentes</vt:lpstr>
      <vt:lpstr>Solução perdas aparentes</vt:lpstr>
      <vt:lpstr>Grandes consumidores</vt:lpstr>
      <vt:lpstr>Leitura remota</vt:lpstr>
      <vt:lpstr>E sobre as perdas físicas?</vt:lpstr>
      <vt:lpstr>CONTROLE DE PRESSÃO</vt:lpstr>
      <vt:lpstr>CONTROLE OTIMIZADO DE PRESSÃO</vt:lpstr>
      <vt:lpstr>Algoritmo de controle</vt:lpstr>
      <vt:lpstr>EFICIÊNCIA OPERACIONAL</vt:lpstr>
      <vt:lpstr>PowerPoint Presentation</vt:lpstr>
      <vt:lpstr>PowerPoint Presentation</vt:lpstr>
      <vt:lpstr>Benefícios além dos financeiros</vt:lpstr>
      <vt:lpstr>PowerPoint Presentation</vt:lpstr>
    </vt:vector>
  </TitlesOfParts>
  <Company>Itron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Rounds</dc:creator>
  <cp:lastModifiedBy>Manzi, Daniel</cp:lastModifiedBy>
  <cp:revision>116</cp:revision>
  <dcterms:created xsi:type="dcterms:W3CDTF">2016-04-19T15:22:44Z</dcterms:created>
  <dcterms:modified xsi:type="dcterms:W3CDTF">2018-06-20T20:49:11Z</dcterms:modified>
</cp:coreProperties>
</file>