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9" r:id="rId2"/>
    <p:sldId id="257" r:id="rId3"/>
    <p:sldId id="314" r:id="rId4"/>
    <p:sldId id="304" r:id="rId5"/>
    <p:sldId id="320" r:id="rId6"/>
    <p:sldId id="325" r:id="rId7"/>
    <p:sldId id="306" r:id="rId8"/>
    <p:sldId id="308" r:id="rId9"/>
    <p:sldId id="318" r:id="rId10"/>
    <p:sldId id="316" r:id="rId11"/>
    <p:sldId id="317" r:id="rId12"/>
    <p:sldId id="319" r:id="rId13"/>
    <p:sldId id="322" r:id="rId14"/>
    <p:sldId id="323" r:id="rId15"/>
    <p:sldId id="324" r:id="rId16"/>
    <p:sldId id="312" r:id="rId17"/>
    <p:sldId id="321" r:id="rId18"/>
    <p:sldId id="311" r:id="rId19"/>
    <p:sldId id="290" r:id="rId20"/>
    <p:sldId id="291" r:id="rId21"/>
  </p:sldIdLst>
  <p:sldSz cx="9144000" cy="6858000" type="screen4x3"/>
  <p:notesSz cx="6858000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CEC5"/>
    <a:srgbClr val="D2D1CF"/>
    <a:srgbClr val="FFFFFF"/>
    <a:srgbClr val="C3112A"/>
    <a:srgbClr val="A8AAAC"/>
    <a:srgbClr val="FF0027"/>
    <a:srgbClr val="74797C"/>
    <a:srgbClr val="000000"/>
    <a:srgbClr val="C55A11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leitao\AppData\Local\Microsoft\Windows\Temporary%20Internet%20Files\Content.Outlook\EB22BS93\Levantamento%20LM%2020.0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3A3-46F9-9EAB-DA54ED023EC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3A3-46F9-9EAB-DA54ED023EC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3A3-46F9-9EAB-DA54ED023EC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3A3-46F9-9EAB-DA54ED023EC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3A3-46F9-9EAB-DA54ED023EC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3A3-46F9-9EAB-DA54ED023E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Planilha1!$E$5:$E$10</c:f>
              <c:strCache>
                <c:ptCount val="6"/>
                <c:pt idx="0">
                  <c:v>PVC</c:v>
                </c:pt>
                <c:pt idx="1">
                  <c:v>Ferro Fundido</c:v>
                </c:pt>
                <c:pt idx="2">
                  <c:v>PEAD</c:v>
                </c:pt>
                <c:pt idx="3">
                  <c:v>PVC DEFoFo</c:v>
                </c:pt>
                <c:pt idx="4">
                  <c:v>Cimento Amianto</c:v>
                </c:pt>
                <c:pt idx="5">
                  <c:v>Ferro Galvanizado</c:v>
                </c:pt>
              </c:strCache>
            </c:strRef>
          </c:cat>
          <c:val>
            <c:numRef>
              <c:f>Planilha1!$G$5:$G$10</c:f>
              <c:numCache>
                <c:formatCode>0%</c:formatCode>
                <c:ptCount val="6"/>
                <c:pt idx="0">
                  <c:v>0.48706578913932863</c:v>
                </c:pt>
                <c:pt idx="1">
                  <c:v>0.25448292802751166</c:v>
                </c:pt>
                <c:pt idx="2">
                  <c:v>0.23503502486045116</c:v>
                </c:pt>
                <c:pt idx="3">
                  <c:v>1.44114383486223E-2</c:v>
                </c:pt>
                <c:pt idx="4">
                  <c:v>8.215383833506975E-3</c:v>
                </c:pt>
                <c:pt idx="5">
                  <c:v>7.8943579057928672E-4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3A3-46F9-9EAB-DA54ED023EC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EF1-4F69-85C1-33338854442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EF1-4F69-85C1-33338854442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EF1-4F69-85C1-33338854442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EF1-4F69-85C1-3333885444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Planilha2!$F$13:$F$16</c:f>
              <c:strCache>
                <c:ptCount val="4"/>
                <c:pt idx="0">
                  <c:v>Velocimétrico Classe B - 1,50 m³/h</c:v>
                </c:pt>
                <c:pt idx="1">
                  <c:v>Velocimétrico Classe B - 0,75 m³/h</c:v>
                </c:pt>
                <c:pt idx="2">
                  <c:v>Volumétrico Classe C - 1,50 m³/h</c:v>
                </c:pt>
                <c:pt idx="3">
                  <c:v>Outros</c:v>
                </c:pt>
              </c:strCache>
            </c:strRef>
          </c:cat>
          <c:val>
            <c:numRef>
              <c:f>Planilha2!$H$13:$H$16</c:f>
              <c:numCache>
                <c:formatCode>0%</c:formatCode>
                <c:ptCount val="4"/>
                <c:pt idx="0">
                  <c:v>0.32085152078589679</c:v>
                </c:pt>
                <c:pt idx="1">
                  <c:v>0.57923100633370783</c:v>
                </c:pt>
                <c:pt idx="2">
                  <c:v>8.460521213446949E-2</c:v>
                </c:pt>
                <c:pt idx="3">
                  <c:v>1.5312260745925845E-2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EF1-4F69-85C1-33338854442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Planilha1!$B$3:$B$25</c:f>
              <c:numCache>
                <c:formatCode>General</c:formatCod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Planilha1!$C$3:$C$25</c:f>
              <c:numCache>
                <c:formatCode>0%</c:formatCode>
                <c:ptCount val="23"/>
                <c:pt idx="0">
                  <c:v>0.45</c:v>
                </c:pt>
                <c:pt idx="1">
                  <c:v>0.34</c:v>
                </c:pt>
                <c:pt idx="2">
                  <c:v>0.28000000000000003</c:v>
                </c:pt>
                <c:pt idx="3">
                  <c:v>0.28000000000000003</c:v>
                </c:pt>
                <c:pt idx="4">
                  <c:v>0.3</c:v>
                </c:pt>
                <c:pt idx="5">
                  <c:v>0.28000000000000003</c:v>
                </c:pt>
                <c:pt idx="6">
                  <c:v>0.23</c:v>
                </c:pt>
                <c:pt idx="7">
                  <c:v>0.18</c:v>
                </c:pt>
                <c:pt idx="8">
                  <c:v>0.18</c:v>
                </c:pt>
                <c:pt idx="9">
                  <c:v>0.17</c:v>
                </c:pt>
                <c:pt idx="10">
                  <c:v>0.16</c:v>
                </c:pt>
                <c:pt idx="11">
                  <c:v>0.17</c:v>
                </c:pt>
                <c:pt idx="12">
                  <c:v>0.16</c:v>
                </c:pt>
                <c:pt idx="13">
                  <c:v>0.17</c:v>
                </c:pt>
                <c:pt idx="14">
                  <c:v>0.16</c:v>
                </c:pt>
                <c:pt idx="15">
                  <c:v>0.15</c:v>
                </c:pt>
                <c:pt idx="16">
                  <c:v>0.15</c:v>
                </c:pt>
                <c:pt idx="17">
                  <c:v>0.14000000000000001</c:v>
                </c:pt>
                <c:pt idx="18">
                  <c:v>0.14000000000000001</c:v>
                </c:pt>
                <c:pt idx="19">
                  <c:v>0.14000000000000001</c:v>
                </c:pt>
                <c:pt idx="20">
                  <c:v>0.15</c:v>
                </c:pt>
                <c:pt idx="21">
                  <c:v>0.17</c:v>
                </c:pt>
                <c:pt idx="2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D5-40ED-AB7A-B961997E17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0744720"/>
        <c:axId val="194500704"/>
      </c:barChart>
      <c:catAx>
        <c:axId val="19074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4500704"/>
        <c:crosses val="autoZero"/>
        <c:auto val="1"/>
        <c:lblAlgn val="ctr"/>
        <c:lblOffset val="100"/>
        <c:noMultiLvlLbl val="0"/>
      </c:catAx>
      <c:valAx>
        <c:axId val="194500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9074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B3B1A-37F2-4EE9-8D5F-8B189C2BACEB}" type="datetimeFigureOut">
              <a:rPr lang="pt-BR" smtClean="0"/>
              <a:t>21/06/2018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BEC91-001C-4DAE-9BE0-2074EB6A3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069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BB76-36C7-4DE3-99F4-FF92F1177219}" type="datetimeFigureOut">
              <a:rPr lang="pt-BR" smtClean="0"/>
              <a:t>21/06/2018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6127-A7D4-4E7A-A7D6-9106BD9F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652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BB76-36C7-4DE3-99F4-FF92F1177219}" type="datetimeFigureOut">
              <a:rPr lang="pt-BR" smtClean="0"/>
              <a:t>21/06/2018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6127-A7D4-4E7A-A7D6-9106BD9F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5716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BB76-36C7-4DE3-99F4-FF92F1177219}" type="datetimeFigureOut">
              <a:rPr lang="pt-BR" smtClean="0"/>
              <a:t>21/06/2018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6127-A7D4-4E7A-A7D6-9106BD9F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6607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BB76-36C7-4DE3-99F4-FF92F1177219}" type="datetimeFigureOut">
              <a:rPr lang="pt-BR" smtClean="0"/>
              <a:t>21/06/2018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6127-A7D4-4E7A-A7D6-9106BD9F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5939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BB76-36C7-4DE3-99F4-FF92F1177219}" type="datetimeFigureOut">
              <a:rPr lang="pt-BR" smtClean="0"/>
              <a:t>21/06/2018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6127-A7D4-4E7A-A7D6-9106BD9F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8475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BB76-36C7-4DE3-99F4-FF92F1177219}" type="datetimeFigureOut">
              <a:rPr lang="pt-BR" smtClean="0"/>
              <a:t>21/06/2018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6127-A7D4-4E7A-A7D6-9106BD9F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332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BB76-36C7-4DE3-99F4-FF92F1177219}" type="datetimeFigureOut">
              <a:rPr lang="pt-BR" smtClean="0"/>
              <a:t>21/06/2018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6127-A7D4-4E7A-A7D6-9106BD9F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840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BB76-36C7-4DE3-99F4-FF92F1177219}" type="datetimeFigureOut">
              <a:rPr lang="pt-BR" smtClean="0"/>
              <a:t>21/06/2018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6127-A7D4-4E7A-A7D6-9106BD9F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008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BB76-36C7-4DE3-99F4-FF92F1177219}" type="datetimeFigureOut">
              <a:rPr lang="pt-BR" smtClean="0"/>
              <a:t>21/06/2018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6127-A7D4-4E7A-A7D6-9106BD9F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672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BB76-36C7-4DE3-99F4-FF92F1177219}" type="datetimeFigureOut">
              <a:rPr lang="pt-BR" smtClean="0"/>
              <a:t>21/06/2018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6127-A7D4-4E7A-A7D6-9106BD9F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227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BB76-36C7-4DE3-99F4-FF92F1177219}" type="datetimeFigureOut">
              <a:rPr lang="pt-BR" smtClean="0"/>
              <a:t>21/06/2018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6127-A7D4-4E7A-A7D6-9106BD9F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670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4BB76-36C7-4DE3-99F4-FF92F1177219}" type="datetimeFigureOut">
              <a:rPr lang="pt-BR" smtClean="0"/>
              <a:t>21/06/2018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16127-A7D4-4E7A-A7D6-9106BD9F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21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emf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TextBox 9"/>
          <p:cNvSpPr txBox="1"/>
          <p:nvPr/>
        </p:nvSpPr>
        <p:spPr>
          <a:xfrm>
            <a:off x="592873" y="462307"/>
            <a:ext cx="771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Limeira</a:t>
            </a:r>
            <a:endParaRPr lang="en-US" sz="4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664" y="4476247"/>
            <a:ext cx="3043703" cy="148561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43946" y="1429555"/>
            <a:ext cx="4237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Junho/2018</a:t>
            </a:r>
          </a:p>
        </p:txBody>
      </p:sp>
    </p:spTree>
    <p:extLst>
      <p:ext uri="{BB962C8B-B14F-4D97-AF65-F5344CB8AC3E}">
        <p14:creationId xmlns:p14="http://schemas.microsoft.com/office/powerpoint/2010/main" val="42665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015" y="6173211"/>
            <a:ext cx="1067009" cy="5207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04754" y="265334"/>
            <a:ext cx="9329154" cy="57099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SETORIZAÇÃO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AF2D336-39A4-47B3-BBE7-31E3DE438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18" y="1191828"/>
            <a:ext cx="8637068" cy="42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542"/>
      </p:ext>
    </p:extLst>
  </p:cSld>
  <p:clrMapOvr>
    <a:masterClrMapping/>
  </p:clrMapOvr>
  <p:transition spd="med">
    <p:pull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8F15DA3-E2D6-44FB-A3C6-3EAD1DD6DE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560" y="392431"/>
            <a:ext cx="9144000" cy="6470697"/>
          </a:xfrm>
          <a:prstGeom prst="rect">
            <a:avLst/>
          </a:prstGeom>
        </p:spPr>
      </p:pic>
      <p:pic>
        <p:nvPicPr>
          <p:cNvPr id="27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015" y="6173211"/>
            <a:ext cx="1067009" cy="5207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04754" y="265334"/>
            <a:ext cx="9329154" cy="57099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CONTROLE DE PRESSÃO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24A6AE3-683F-4816-9EB3-F48E511939E1}"/>
              </a:ext>
            </a:extLst>
          </p:cNvPr>
          <p:cNvSpPr txBox="1"/>
          <p:nvPr/>
        </p:nvSpPr>
        <p:spPr>
          <a:xfrm>
            <a:off x="204754" y="5662313"/>
            <a:ext cx="2950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58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Zonas de VRP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249589"/>
      </p:ext>
    </p:extLst>
  </p:cSld>
  <p:clrMapOvr>
    <a:masterClrMapping/>
  </p:clrMapOvr>
  <p:transition spd="med">
    <p:pull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015" y="6173211"/>
            <a:ext cx="1067009" cy="5207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04754" y="265334"/>
            <a:ext cx="9329154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CONTROLE DE PRESSÃO - AUTOMAÇÃO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25B4C6B-5D29-41F8-9790-CAF2172CED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289"/>
            <a:ext cx="9144000" cy="474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29006"/>
      </p:ext>
    </p:extLst>
  </p:cSld>
  <p:clrMapOvr>
    <a:masterClrMapping/>
  </p:clrMapOvr>
  <p:transition spd="med">
    <p:pull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015" y="6173211"/>
            <a:ext cx="1067009" cy="5207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04754" y="265334"/>
            <a:ext cx="9329154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CONTROLE DE PRESSÃO – MODELO HIDRÁULICO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D122921-114A-411B-B881-02A3E636DBCB}"/>
              </a:ext>
            </a:extLst>
          </p:cNvPr>
          <p:cNvSpPr txBox="1"/>
          <p:nvPr/>
        </p:nvSpPr>
        <p:spPr>
          <a:xfrm>
            <a:off x="543339" y="1205948"/>
            <a:ext cx="355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VRP 68 - </a:t>
            </a:r>
            <a:r>
              <a:rPr lang="pt-BR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Greenville</a:t>
            </a:r>
            <a:endParaRPr lang="pt-BR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AE0775CD-22EC-43FA-9B17-E8CEEA9DC947}"/>
              </a:ext>
            </a:extLst>
          </p:cNvPr>
          <p:cNvGrpSpPr/>
          <p:nvPr/>
        </p:nvGrpSpPr>
        <p:grpSpPr>
          <a:xfrm>
            <a:off x="911556" y="1819411"/>
            <a:ext cx="7316181" cy="4187291"/>
            <a:chOff x="911556" y="1819411"/>
            <a:chExt cx="7316181" cy="4187291"/>
          </a:xfrm>
        </p:grpSpPr>
        <p:pic>
          <p:nvPicPr>
            <p:cNvPr id="5" name="Picture 2" descr="image007">
              <a:extLst>
                <a:ext uri="{FF2B5EF4-FFF2-40B4-BE49-F238E27FC236}">
                  <a16:creationId xmlns:a16="http://schemas.microsoft.com/office/drawing/2014/main" id="{8AAFB048-23D2-4D5D-B15C-B3556CE14F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556" y="1819411"/>
              <a:ext cx="3685344" cy="386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m 3" descr="image017">
              <a:extLst>
                <a:ext uri="{FF2B5EF4-FFF2-40B4-BE49-F238E27FC236}">
                  <a16:creationId xmlns:a16="http://schemas.microsoft.com/office/drawing/2014/main" id="{E7332A6A-3A6F-434E-A408-2FA305280D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2502" y="1819411"/>
              <a:ext cx="3435235" cy="4187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C00F863D-70FD-41E5-B46D-B534B830A2CD}"/>
                </a:ext>
              </a:extLst>
            </p:cNvPr>
            <p:cNvSpPr txBox="1"/>
            <p:nvPr/>
          </p:nvSpPr>
          <p:spPr>
            <a:xfrm>
              <a:off x="1101466" y="4994452"/>
              <a:ext cx="7617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>
                  <a:solidFill>
                    <a:schemeClr val="accent5">
                      <a:lumMod val="75000"/>
                    </a:schemeClr>
                  </a:solidFill>
                </a:rPr>
                <a:t>SEM VRP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44A6695B-75DC-4C04-8ED9-C0C4D6793AFD}"/>
                </a:ext>
              </a:extLst>
            </p:cNvPr>
            <p:cNvSpPr txBox="1"/>
            <p:nvPr/>
          </p:nvSpPr>
          <p:spPr>
            <a:xfrm>
              <a:off x="4969144" y="4994452"/>
              <a:ext cx="7990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>
                  <a:solidFill>
                    <a:schemeClr val="accent5">
                      <a:lumMod val="75000"/>
                    </a:schemeClr>
                  </a:solidFill>
                </a:rPr>
                <a:t>COM VRP</a:t>
              </a:r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F5E074B2-7870-4357-9AEE-8BFEAB52A294}"/>
              </a:ext>
            </a:extLst>
          </p:cNvPr>
          <p:cNvGrpSpPr/>
          <p:nvPr/>
        </p:nvGrpSpPr>
        <p:grpSpPr>
          <a:xfrm>
            <a:off x="0" y="1601769"/>
            <a:ext cx="9144000" cy="4431422"/>
            <a:chOff x="0" y="1601769"/>
            <a:chExt cx="9144000" cy="4431422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32372042-1FE7-4585-ACD1-6B4B159ADB3C}"/>
                </a:ext>
              </a:extLst>
            </p:cNvPr>
            <p:cNvSpPr/>
            <p:nvPr/>
          </p:nvSpPr>
          <p:spPr>
            <a:xfrm>
              <a:off x="0" y="1601769"/>
              <a:ext cx="9144000" cy="44314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42B6360E-254E-44A4-87C3-F341ABC8A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796671"/>
              <a:ext cx="9144000" cy="32646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7101896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015" y="6173211"/>
            <a:ext cx="1067009" cy="5207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04754" y="265334"/>
            <a:ext cx="9329154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CONTROLE DE PRESSÃO – MODELO HIDRÁULICO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AD2E3FB-FFD5-40F0-884A-528FFB48FE7D}"/>
              </a:ext>
            </a:extLst>
          </p:cNvPr>
          <p:cNvSpPr txBox="1"/>
          <p:nvPr/>
        </p:nvSpPr>
        <p:spPr>
          <a:xfrm>
            <a:off x="543339" y="1205948"/>
            <a:ext cx="355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VRP 32 – Graminha III</a:t>
            </a:r>
          </a:p>
        </p:txBody>
      </p:sp>
      <p:pic>
        <p:nvPicPr>
          <p:cNvPr id="5" name="Imagem 2" descr="image013">
            <a:extLst>
              <a:ext uri="{FF2B5EF4-FFF2-40B4-BE49-F238E27FC236}">
                <a16:creationId xmlns:a16="http://schemas.microsoft.com/office/drawing/2014/main" id="{0A8B70ED-C0EB-400F-A913-25DD7CD1E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31" y="1558047"/>
            <a:ext cx="3556254" cy="452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" descr="image016">
            <a:extLst>
              <a:ext uri="{FF2B5EF4-FFF2-40B4-BE49-F238E27FC236}">
                <a16:creationId xmlns:a16="http://schemas.microsoft.com/office/drawing/2014/main" id="{4679669A-F95A-4FB5-B717-6A11AA7CB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23" y="1558047"/>
            <a:ext cx="3606877" cy="455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SEM VRP">
            <a:extLst>
              <a:ext uri="{FF2B5EF4-FFF2-40B4-BE49-F238E27FC236}">
                <a16:creationId xmlns:a16="http://schemas.microsoft.com/office/drawing/2014/main" id="{4B04C0D8-570F-4A80-9826-D9080DBE6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34" y="5714267"/>
            <a:ext cx="797096" cy="26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3E02EF6-AABE-4D72-A09A-6EB97134B325}"/>
              </a:ext>
            </a:extLst>
          </p:cNvPr>
          <p:cNvSpPr txBox="1"/>
          <p:nvPr/>
        </p:nvSpPr>
        <p:spPr>
          <a:xfrm>
            <a:off x="4985281" y="5699344"/>
            <a:ext cx="799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rgbClr val="4472C4">
                    <a:lumMod val="50000"/>
                  </a:srgbClr>
                </a:solidFill>
              </a:rPr>
              <a:t>COM VRP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AAD5EE30-56AF-4035-90D8-5766E85D566C}"/>
              </a:ext>
            </a:extLst>
          </p:cNvPr>
          <p:cNvGrpSpPr/>
          <p:nvPr/>
        </p:nvGrpSpPr>
        <p:grpSpPr>
          <a:xfrm>
            <a:off x="0" y="1575280"/>
            <a:ext cx="9316278" cy="4504856"/>
            <a:chOff x="0" y="1575280"/>
            <a:chExt cx="9316278" cy="4504856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C635FF7E-EC7C-4CF3-8C2F-052A246CEEBB}"/>
                </a:ext>
              </a:extLst>
            </p:cNvPr>
            <p:cNvSpPr/>
            <p:nvPr/>
          </p:nvSpPr>
          <p:spPr>
            <a:xfrm>
              <a:off x="0" y="1575280"/>
              <a:ext cx="9316278" cy="4504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96775CA1-BFDE-43BD-860B-FD194359F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1814595"/>
              <a:ext cx="9144000" cy="32288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7653734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015" y="6173211"/>
            <a:ext cx="1067009" cy="5207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04754" y="265334"/>
            <a:ext cx="9329154" cy="57099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PESQUISA DE VAZAMENTOS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7B224F4-8463-49F0-BD26-68DF58FB4D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97" y="1125469"/>
            <a:ext cx="2988374" cy="530809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EDC30E08-0157-412B-835A-8EA777270B3E}"/>
              </a:ext>
            </a:extLst>
          </p:cNvPr>
          <p:cNvSpPr txBox="1"/>
          <p:nvPr/>
        </p:nvSpPr>
        <p:spPr>
          <a:xfrm>
            <a:off x="4293702" y="1457739"/>
            <a:ext cx="4041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56.400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ligações hasteadas por ano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2A5B020-1055-4867-95E3-BBBDA058DCCF}"/>
              </a:ext>
            </a:extLst>
          </p:cNvPr>
          <p:cNvSpPr txBox="1"/>
          <p:nvPr/>
        </p:nvSpPr>
        <p:spPr>
          <a:xfrm>
            <a:off x="4293702" y="1954696"/>
            <a:ext cx="4326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670 km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rede inspecionados por ano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617EE3E-F1CB-42F6-A034-A40FB3FE1389}"/>
              </a:ext>
            </a:extLst>
          </p:cNvPr>
          <p:cNvSpPr txBox="1"/>
          <p:nvPr/>
        </p:nvSpPr>
        <p:spPr>
          <a:xfrm>
            <a:off x="4293702" y="2451653"/>
            <a:ext cx="4326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280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vazamentos não visíveis localizados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B9B1399-123B-4C01-AE4F-D232815BEAF2}"/>
              </a:ext>
            </a:extLst>
          </p:cNvPr>
          <p:cNvSpPr txBox="1"/>
          <p:nvPr/>
        </p:nvSpPr>
        <p:spPr>
          <a:xfrm>
            <a:off x="4293702" y="2948611"/>
            <a:ext cx="4505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Volume: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560 mil m³/ano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2DC5138-8F87-4BDF-A12D-D7E1E01F4108}"/>
              </a:ext>
            </a:extLst>
          </p:cNvPr>
          <p:cNvSpPr txBox="1"/>
          <p:nvPr/>
        </p:nvSpPr>
        <p:spPr>
          <a:xfrm>
            <a:off x="4227443" y="4028661"/>
            <a:ext cx="4810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3%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Volume Anual Produzido</a:t>
            </a:r>
          </a:p>
        </p:txBody>
      </p:sp>
    </p:spTree>
    <p:extLst>
      <p:ext uri="{BB962C8B-B14F-4D97-AF65-F5344CB8AC3E}">
        <p14:creationId xmlns:p14="http://schemas.microsoft.com/office/powerpoint/2010/main" val="733159631"/>
      </p:ext>
    </p:extLst>
  </p:cSld>
  <p:clrMapOvr>
    <a:masterClrMapping/>
  </p:clrMapOvr>
  <p:transition spd="med">
    <p:pull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015" y="6173211"/>
            <a:ext cx="1067009" cy="5207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6B13170-1160-4FBE-86A3-C759470B3381}"/>
              </a:ext>
            </a:extLst>
          </p:cNvPr>
          <p:cNvSpPr txBox="1"/>
          <p:nvPr/>
        </p:nvSpPr>
        <p:spPr>
          <a:xfrm>
            <a:off x="204754" y="265334"/>
            <a:ext cx="9329154" cy="57099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DA MANUTENÇÃO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3A8B123-13AB-4F9F-BEBA-45C13D3E1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7196"/>
            <a:ext cx="9144000" cy="4543607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555C45F-2699-4213-A2D3-4CB3598CB302}"/>
              </a:ext>
            </a:extLst>
          </p:cNvPr>
          <p:cNvSpPr/>
          <p:nvPr/>
        </p:nvSpPr>
        <p:spPr>
          <a:xfrm>
            <a:off x="2802834" y="6029737"/>
            <a:ext cx="265044" cy="1987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E61B66F-452B-45E4-ADB3-8195911B87C3}"/>
              </a:ext>
            </a:extLst>
          </p:cNvPr>
          <p:cNvSpPr txBox="1"/>
          <p:nvPr/>
        </p:nvSpPr>
        <p:spPr>
          <a:xfrm>
            <a:off x="3246781" y="5976729"/>
            <a:ext cx="2385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Tempo de Atendimento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E0A7955C-CFDE-4360-9CFA-55634578B184}"/>
              </a:ext>
            </a:extLst>
          </p:cNvPr>
          <p:cNvCxnSpPr/>
          <p:nvPr/>
        </p:nvCxnSpPr>
        <p:spPr>
          <a:xfrm>
            <a:off x="2756452" y="6480311"/>
            <a:ext cx="357809" cy="0"/>
          </a:xfrm>
          <a:prstGeom prst="line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8C1EAC0-58D9-492D-A785-FAC8A6AF2D2E}"/>
              </a:ext>
            </a:extLst>
          </p:cNvPr>
          <p:cNvSpPr txBox="1"/>
          <p:nvPr/>
        </p:nvSpPr>
        <p:spPr>
          <a:xfrm>
            <a:off x="3246781" y="6288153"/>
            <a:ext cx="2385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Quantidade de Vazamentos</a:t>
            </a:r>
          </a:p>
        </p:txBody>
      </p:sp>
    </p:spTree>
    <p:extLst>
      <p:ext uri="{BB962C8B-B14F-4D97-AF65-F5344CB8AC3E}">
        <p14:creationId xmlns:p14="http://schemas.microsoft.com/office/powerpoint/2010/main" val="1802716339"/>
      </p:ext>
    </p:extLst>
  </p:cSld>
  <p:clrMapOvr>
    <a:masterClrMapping/>
  </p:clrMapOvr>
  <p:transition spd="med">
    <p:pull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015" y="6173211"/>
            <a:ext cx="1067009" cy="5207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0F56FC7-AB34-40ED-BDE0-5C7250914E67}"/>
              </a:ext>
            </a:extLst>
          </p:cNvPr>
          <p:cNvSpPr txBox="1"/>
          <p:nvPr/>
        </p:nvSpPr>
        <p:spPr>
          <a:xfrm>
            <a:off x="204754" y="265334"/>
            <a:ext cx="9329154" cy="57099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BALANÇO HÍDRICO - 2017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62EC992-62F3-4169-B8A7-74567AE5C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0" y="1930863"/>
            <a:ext cx="9013006" cy="295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98288"/>
      </p:ext>
    </p:extLst>
  </p:cSld>
  <p:clrMapOvr>
    <a:masterClrMapping/>
  </p:clrMapOvr>
  <p:transition spd="med">
    <p:pull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015" y="6173211"/>
            <a:ext cx="1067009" cy="520700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55F8036-2925-4309-A0EE-8DB13D2D41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5177954"/>
              </p:ext>
            </p:extLst>
          </p:nvPr>
        </p:nvGraphicFramePr>
        <p:xfrm>
          <a:off x="434370" y="1872072"/>
          <a:ext cx="8232552" cy="4011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B0F56FC7-AB34-40ED-BDE0-5C7250914E67}"/>
              </a:ext>
            </a:extLst>
          </p:cNvPr>
          <p:cNvSpPr txBox="1"/>
          <p:nvPr/>
        </p:nvSpPr>
        <p:spPr>
          <a:xfrm>
            <a:off x="204754" y="265334"/>
            <a:ext cx="9329154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EVOLUÇÃO DAS PERDAS</a:t>
            </a:r>
          </a:p>
        </p:txBody>
      </p:sp>
    </p:spTree>
    <p:extLst>
      <p:ext uri="{BB962C8B-B14F-4D97-AF65-F5344CB8AC3E}">
        <p14:creationId xmlns:p14="http://schemas.microsoft.com/office/powerpoint/2010/main" val="3287250583"/>
      </p:ext>
    </p:extLst>
  </p:cSld>
  <p:clrMapOvr>
    <a:masterClrMapping/>
  </p:clrMapOvr>
  <p:transition spd="med">
    <p:pull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58" y="818147"/>
            <a:ext cx="8795084" cy="5026191"/>
          </a:xfrm>
          <a:prstGeom prst="rect">
            <a:avLst/>
          </a:prstGeom>
        </p:spPr>
      </p:pic>
      <p:pic>
        <p:nvPicPr>
          <p:cNvPr id="17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015" y="6173211"/>
            <a:ext cx="1067009" cy="520700"/>
          </a:xfrm>
          <a:prstGeom prst="rect">
            <a:avLst/>
          </a:prstGeom>
        </p:spPr>
      </p:pic>
      <p:cxnSp>
        <p:nvCxnSpPr>
          <p:cNvPr id="7" name="Conector reto 6"/>
          <p:cNvCxnSpPr/>
          <p:nvPr/>
        </p:nvCxnSpPr>
        <p:spPr>
          <a:xfrm>
            <a:off x="967780" y="2888054"/>
            <a:ext cx="718073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967780" y="3300226"/>
            <a:ext cx="718073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967780" y="3715863"/>
            <a:ext cx="718073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967780" y="4129533"/>
            <a:ext cx="718073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967780" y="4552096"/>
            <a:ext cx="718073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967780" y="4966235"/>
            <a:ext cx="718073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981635" y="5362587"/>
            <a:ext cx="718073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upo 33"/>
          <p:cNvGrpSpPr/>
          <p:nvPr/>
        </p:nvGrpSpPr>
        <p:grpSpPr>
          <a:xfrm>
            <a:off x="967780" y="2386751"/>
            <a:ext cx="7180730" cy="3029844"/>
            <a:chOff x="967780" y="2386751"/>
            <a:chExt cx="7180730" cy="3029844"/>
          </a:xfrm>
        </p:grpSpPr>
        <p:sp>
          <p:nvSpPr>
            <p:cNvPr id="2" name="Retângulo 1"/>
            <p:cNvSpPr/>
            <p:nvPr/>
          </p:nvSpPr>
          <p:spPr>
            <a:xfrm>
              <a:off x="967780" y="2386751"/>
              <a:ext cx="7180730" cy="2975836"/>
            </a:xfrm>
            <a:prstGeom prst="rec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2715533" y="2431162"/>
              <a:ext cx="3664442" cy="29854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80"/>
                </a:spcBef>
                <a:spcAft>
                  <a:spcPts val="180"/>
                </a:spcAft>
              </a:pPr>
              <a:r>
                <a:rPr lang="pt-BR" sz="1600" dirty="0">
                  <a:latin typeface="Arial" pitchFamily="34" charset="0"/>
                  <a:ea typeface="Tahoma" pitchFamily="34" charset="0"/>
                  <a:cs typeface="Arial" pitchFamily="34" charset="0"/>
                </a:rPr>
                <a:t>Ligações de água</a:t>
              </a:r>
            </a:p>
            <a:p>
              <a:pPr algn="ctr">
                <a:lnSpc>
                  <a:spcPct val="150000"/>
                </a:lnSpc>
                <a:spcBef>
                  <a:spcPts val="180"/>
                </a:spcBef>
                <a:spcAft>
                  <a:spcPts val="180"/>
                </a:spcAft>
              </a:pPr>
              <a:r>
                <a:rPr lang="pt-BR" sz="1600" dirty="0">
                  <a:latin typeface="Arial" pitchFamily="34" charset="0"/>
                  <a:ea typeface="Tahoma" pitchFamily="34" charset="0"/>
                  <a:cs typeface="Arial" pitchFamily="34" charset="0"/>
                </a:rPr>
                <a:t>Cobertura de água</a:t>
              </a:r>
            </a:p>
            <a:p>
              <a:pPr algn="ctr">
                <a:lnSpc>
                  <a:spcPct val="150000"/>
                </a:lnSpc>
                <a:spcBef>
                  <a:spcPts val="180"/>
                </a:spcBef>
                <a:spcAft>
                  <a:spcPts val="180"/>
                </a:spcAft>
              </a:pPr>
              <a:r>
                <a:rPr lang="pt-BR" sz="1600" dirty="0">
                  <a:latin typeface="Arial" pitchFamily="34" charset="0"/>
                  <a:ea typeface="Tahoma" pitchFamily="34" charset="0"/>
                  <a:cs typeface="Arial" pitchFamily="34" charset="0"/>
                </a:rPr>
                <a:t>Coleta de esgoto</a:t>
              </a:r>
            </a:p>
            <a:p>
              <a:pPr algn="ctr">
                <a:lnSpc>
                  <a:spcPct val="150000"/>
                </a:lnSpc>
                <a:spcBef>
                  <a:spcPts val="180"/>
                </a:spcBef>
                <a:spcAft>
                  <a:spcPts val="180"/>
                </a:spcAft>
              </a:pPr>
              <a:r>
                <a:rPr lang="pt-BR" sz="1600" dirty="0">
                  <a:latin typeface="Arial" pitchFamily="34" charset="0"/>
                  <a:ea typeface="Tahoma" pitchFamily="34" charset="0"/>
                  <a:cs typeface="Arial" pitchFamily="34" charset="0"/>
                </a:rPr>
                <a:t>Tratamento de esgoto</a:t>
              </a:r>
            </a:p>
            <a:p>
              <a:pPr algn="ctr">
                <a:lnSpc>
                  <a:spcPct val="150000"/>
                </a:lnSpc>
                <a:spcBef>
                  <a:spcPts val="180"/>
                </a:spcBef>
                <a:spcAft>
                  <a:spcPts val="180"/>
                </a:spcAft>
              </a:pPr>
              <a:r>
                <a:rPr lang="pt-BR" sz="1600" dirty="0">
                  <a:latin typeface="Arial" pitchFamily="34" charset="0"/>
                  <a:ea typeface="Tahoma" pitchFamily="34" charset="0"/>
                  <a:cs typeface="Arial" pitchFamily="34" charset="0"/>
                </a:rPr>
                <a:t>Perdas na distribuição</a:t>
              </a:r>
            </a:p>
            <a:p>
              <a:pPr algn="ctr">
                <a:lnSpc>
                  <a:spcPct val="150000"/>
                </a:lnSpc>
                <a:spcBef>
                  <a:spcPts val="180"/>
                </a:spcBef>
                <a:spcAft>
                  <a:spcPts val="180"/>
                </a:spcAft>
              </a:pPr>
              <a:r>
                <a:rPr lang="pt-BR" sz="1600" dirty="0">
                  <a:latin typeface="Arial" pitchFamily="34" charset="0"/>
                  <a:ea typeface="Tahoma" pitchFamily="34" charset="0"/>
                  <a:cs typeface="Arial" pitchFamily="34" charset="0"/>
                </a:rPr>
                <a:t>Captação</a:t>
              </a:r>
            </a:p>
            <a:p>
              <a:pPr algn="ctr">
                <a:lnSpc>
                  <a:spcPct val="150000"/>
                </a:lnSpc>
                <a:spcBef>
                  <a:spcPts val="180"/>
                </a:spcBef>
                <a:spcAft>
                  <a:spcPts val="180"/>
                </a:spcAft>
              </a:pPr>
              <a:r>
                <a:rPr lang="pt-BR" sz="1600" dirty="0">
                  <a:latin typeface="Arial" pitchFamily="34" charset="0"/>
                  <a:ea typeface="Tahoma" pitchFamily="34" charset="0"/>
                  <a:cs typeface="Arial" pitchFamily="34" charset="0"/>
                </a:rPr>
                <a:t>Investimento</a:t>
              </a: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1557797" y="2418805"/>
              <a:ext cx="1274169" cy="29854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80"/>
                </a:spcBef>
                <a:spcAft>
                  <a:spcPts val="180"/>
                </a:spcAft>
              </a:pPr>
              <a:r>
                <a:rPr lang="pt-BR" sz="1600" b="1" dirty="0">
                  <a:latin typeface="Arial" pitchFamily="34" charset="0"/>
                  <a:ea typeface="Tahoma" pitchFamily="34" charset="0"/>
                  <a:cs typeface="Arial" pitchFamily="34" charset="0"/>
                </a:rPr>
                <a:t>55.000</a:t>
              </a:r>
            </a:p>
            <a:p>
              <a:pPr algn="ctr">
                <a:lnSpc>
                  <a:spcPct val="150000"/>
                </a:lnSpc>
                <a:spcBef>
                  <a:spcPts val="180"/>
                </a:spcBef>
                <a:spcAft>
                  <a:spcPts val="180"/>
                </a:spcAft>
              </a:pPr>
              <a:r>
                <a:rPr lang="pt-BR" sz="1600" b="1" dirty="0">
                  <a:latin typeface="Arial" pitchFamily="34" charset="0"/>
                  <a:ea typeface="Tahoma" pitchFamily="34" charset="0"/>
                  <a:cs typeface="Arial" pitchFamily="34" charset="0"/>
                </a:rPr>
                <a:t>95% </a:t>
              </a:r>
            </a:p>
            <a:p>
              <a:pPr algn="ctr">
                <a:lnSpc>
                  <a:spcPct val="150000"/>
                </a:lnSpc>
                <a:spcBef>
                  <a:spcPts val="180"/>
                </a:spcBef>
                <a:spcAft>
                  <a:spcPts val="180"/>
                </a:spcAft>
              </a:pPr>
              <a:r>
                <a:rPr lang="pt-BR" sz="1600" b="1" dirty="0">
                  <a:latin typeface="Arial" pitchFamily="34" charset="0"/>
                  <a:ea typeface="Tahoma" pitchFamily="34" charset="0"/>
                  <a:cs typeface="Arial" pitchFamily="34" charset="0"/>
                </a:rPr>
                <a:t>78%</a:t>
              </a:r>
            </a:p>
            <a:p>
              <a:pPr algn="ctr">
                <a:lnSpc>
                  <a:spcPct val="150000"/>
                </a:lnSpc>
                <a:spcBef>
                  <a:spcPts val="180"/>
                </a:spcBef>
                <a:spcAft>
                  <a:spcPts val="180"/>
                </a:spcAft>
              </a:pPr>
              <a:r>
                <a:rPr lang="pt-BR" sz="1600" b="1" dirty="0">
                  <a:latin typeface="Arial" pitchFamily="34" charset="0"/>
                  <a:ea typeface="Tahoma" pitchFamily="34" charset="0"/>
                  <a:cs typeface="Arial" pitchFamily="34" charset="0"/>
                </a:rPr>
                <a:t>2%</a:t>
              </a:r>
            </a:p>
            <a:p>
              <a:pPr algn="ctr">
                <a:lnSpc>
                  <a:spcPct val="150000"/>
                </a:lnSpc>
                <a:spcBef>
                  <a:spcPts val="180"/>
                </a:spcBef>
                <a:spcAft>
                  <a:spcPts val="180"/>
                </a:spcAft>
              </a:pPr>
              <a:r>
                <a:rPr lang="pt-BR" sz="1600" b="1" dirty="0">
                  <a:latin typeface="Arial" pitchFamily="34" charset="0"/>
                  <a:ea typeface="Tahoma" pitchFamily="34" charset="0"/>
                  <a:cs typeface="Arial" pitchFamily="34" charset="0"/>
                </a:rPr>
                <a:t>&gt; 45%</a:t>
              </a:r>
            </a:p>
            <a:p>
              <a:pPr algn="ctr">
                <a:lnSpc>
                  <a:spcPct val="150000"/>
                </a:lnSpc>
                <a:spcBef>
                  <a:spcPts val="180"/>
                </a:spcBef>
                <a:spcAft>
                  <a:spcPts val="180"/>
                </a:spcAft>
              </a:pPr>
              <a:r>
                <a:rPr lang="pt-BR" sz="1600" b="1" dirty="0">
                  <a:latin typeface="Arial" pitchFamily="34" charset="0"/>
                  <a:ea typeface="Tahoma" pitchFamily="34" charset="0"/>
                  <a:cs typeface="Arial" pitchFamily="34" charset="0"/>
                </a:rPr>
                <a:t>870 L/s</a:t>
              </a:r>
            </a:p>
            <a:p>
              <a:pPr algn="ctr">
                <a:lnSpc>
                  <a:spcPct val="150000"/>
                </a:lnSpc>
                <a:spcBef>
                  <a:spcPts val="180"/>
                </a:spcBef>
                <a:spcAft>
                  <a:spcPts val="180"/>
                </a:spcAft>
              </a:pPr>
              <a:r>
                <a:rPr lang="pt-BR" sz="1600" b="1" dirty="0">
                  <a:latin typeface="Arial" pitchFamily="34" charset="0"/>
                  <a:ea typeface="Tahoma" pitchFamily="34" charset="0"/>
                  <a:cs typeface="Arial" pitchFamily="34" charset="0"/>
                </a:rPr>
                <a:t>-</a:t>
              </a:r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6155816" y="2417481"/>
              <a:ext cx="1787126" cy="29854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80"/>
                </a:spcBef>
                <a:spcAft>
                  <a:spcPts val="180"/>
                </a:spcAft>
              </a:pPr>
              <a:r>
                <a:rPr lang="pt-BR" sz="1600" b="1" dirty="0">
                  <a:latin typeface="Arial" pitchFamily="34" charset="0"/>
                  <a:ea typeface="Tahoma" pitchFamily="34" charset="0"/>
                  <a:cs typeface="Arial" pitchFamily="34" charset="0"/>
                </a:rPr>
                <a:t>100.000</a:t>
              </a:r>
            </a:p>
            <a:p>
              <a:pPr algn="ctr">
                <a:lnSpc>
                  <a:spcPct val="150000"/>
                </a:lnSpc>
                <a:spcBef>
                  <a:spcPts val="180"/>
                </a:spcBef>
                <a:spcAft>
                  <a:spcPts val="180"/>
                </a:spcAft>
              </a:pPr>
              <a:r>
                <a:rPr lang="pt-BR" sz="1600" b="1" dirty="0">
                  <a:latin typeface="Arial" pitchFamily="34" charset="0"/>
                  <a:ea typeface="Tahoma" pitchFamily="34" charset="0"/>
                  <a:cs typeface="Arial" pitchFamily="34" charset="0"/>
                </a:rPr>
                <a:t>100%</a:t>
              </a:r>
            </a:p>
            <a:p>
              <a:pPr algn="ctr">
                <a:lnSpc>
                  <a:spcPct val="150000"/>
                </a:lnSpc>
                <a:spcBef>
                  <a:spcPts val="180"/>
                </a:spcBef>
                <a:spcAft>
                  <a:spcPts val="180"/>
                </a:spcAft>
              </a:pPr>
              <a:r>
                <a:rPr lang="pt-BR" sz="1600" b="1" dirty="0">
                  <a:latin typeface="Arial" pitchFamily="34" charset="0"/>
                  <a:ea typeface="Tahoma" pitchFamily="34" charset="0"/>
                  <a:cs typeface="Arial" pitchFamily="34" charset="0"/>
                </a:rPr>
                <a:t>100%</a:t>
              </a:r>
            </a:p>
            <a:p>
              <a:pPr algn="ctr">
                <a:lnSpc>
                  <a:spcPct val="150000"/>
                </a:lnSpc>
                <a:spcBef>
                  <a:spcPts val="180"/>
                </a:spcBef>
                <a:spcAft>
                  <a:spcPts val="180"/>
                </a:spcAft>
              </a:pPr>
              <a:r>
                <a:rPr lang="pt-BR" sz="1600" b="1" dirty="0">
                  <a:latin typeface="Arial" pitchFamily="34" charset="0"/>
                  <a:ea typeface="Tahoma" pitchFamily="34" charset="0"/>
                  <a:cs typeface="Arial" pitchFamily="34" charset="0"/>
                </a:rPr>
                <a:t>100%</a:t>
              </a:r>
            </a:p>
            <a:p>
              <a:pPr algn="ctr">
                <a:lnSpc>
                  <a:spcPct val="150000"/>
                </a:lnSpc>
                <a:spcBef>
                  <a:spcPts val="180"/>
                </a:spcBef>
                <a:spcAft>
                  <a:spcPts val="180"/>
                </a:spcAft>
              </a:pPr>
              <a:r>
                <a:rPr lang="pt-BR" sz="1600" b="1" dirty="0">
                  <a:latin typeface="Arial" pitchFamily="34" charset="0"/>
                  <a:ea typeface="Tahoma" pitchFamily="34" charset="0"/>
                  <a:cs typeface="Arial" pitchFamily="34" charset="0"/>
                </a:rPr>
                <a:t>17%</a:t>
              </a:r>
            </a:p>
            <a:p>
              <a:pPr algn="ctr">
                <a:lnSpc>
                  <a:spcPct val="150000"/>
                </a:lnSpc>
                <a:spcBef>
                  <a:spcPts val="180"/>
                </a:spcBef>
                <a:spcAft>
                  <a:spcPts val="180"/>
                </a:spcAft>
              </a:pPr>
              <a:r>
                <a:rPr lang="pt-BR" sz="1600" b="1" dirty="0">
                  <a:latin typeface="Arial" pitchFamily="34" charset="0"/>
                  <a:ea typeface="Tahoma" pitchFamily="34" charset="0"/>
                  <a:cs typeface="Arial" pitchFamily="34" charset="0"/>
                </a:rPr>
                <a:t>740 L/s</a:t>
              </a:r>
            </a:p>
            <a:p>
              <a:pPr algn="ctr">
                <a:lnSpc>
                  <a:spcPct val="150000"/>
                </a:lnSpc>
                <a:spcBef>
                  <a:spcPts val="180"/>
                </a:spcBef>
                <a:spcAft>
                  <a:spcPts val="180"/>
                </a:spcAft>
              </a:pPr>
              <a:r>
                <a:rPr lang="pt-BR" sz="1600" b="1" dirty="0">
                  <a:latin typeface="Arial" pitchFamily="34" charset="0"/>
                  <a:ea typeface="Tahoma" pitchFamily="34" charset="0"/>
                  <a:cs typeface="Arial" pitchFamily="34" charset="0"/>
                </a:rPr>
                <a:t>R$ 270 milhões</a:t>
              </a:r>
              <a:endParaRPr lang="pt-BR" sz="1000" b="1" dirty="0"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55"/>
          <a:stretch/>
        </p:blipFill>
        <p:spPr bwMode="auto">
          <a:xfrm>
            <a:off x="1401131" y="1276742"/>
            <a:ext cx="1587500" cy="1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6"/>
          <a:stretch/>
        </p:blipFill>
        <p:spPr bwMode="auto">
          <a:xfrm>
            <a:off x="6255629" y="1276742"/>
            <a:ext cx="1587500" cy="1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57"/>
          <a:stretch/>
        </p:blipFill>
        <p:spPr bwMode="auto">
          <a:xfrm>
            <a:off x="3523456" y="913329"/>
            <a:ext cx="2097087" cy="151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532226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151783" y="-240030"/>
            <a:ext cx="4550981" cy="7270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142264" y="190266"/>
            <a:ext cx="4526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spc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BRK </a:t>
            </a:r>
            <a:r>
              <a:rPr lang="en-CA" sz="2000" b="1" spc="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Ambiental</a:t>
            </a:r>
            <a:r>
              <a:rPr lang="en-CA" sz="2000" b="1" spc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CA" sz="2400" b="1" spc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Limeira</a:t>
            </a:r>
          </a:p>
        </p:txBody>
      </p:sp>
      <p:cxnSp>
        <p:nvCxnSpPr>
          <p:cNvPr id="16" name="Conector reto 15"/>
          <p:cNvCxnSpPr/>
          <p:nvPr/>
        </p:nvCxnSpPr>
        <p:spPr>
          <a:xfrm>
            <a:off x="4895721" y="741912"/>
            <a:ext cx="4114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7481310" y="741912"/>
            <a:ext cx="395777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4171300" y="2411724"/>
            <a:ext cx="4550981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Concessão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plena de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água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esgoto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>
              <a:lnSpc>
                <a:spcPct val="200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Cliente: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Município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Limeira</a:t>
            </a:r>
          </a:p>
          <a:p>
            <a:pPr algn="ctr">
              <a:lnSpc>
                <a:spcPct val="200000"/>
              </a:lnSpc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Redes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água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1.180km</a:t>
            </a:r>
          </a:p>
          <a:p>
            <a:pPr algn="ctr">
              <a:lnSpc>
                <a:spcPct val="200000"/>
              </a:lnSpc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Redes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esgoto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1.040km</a:t>
            </a:r>
          </a:p>
          <a:p>
            <a:pPr algn="ctr">
              <a:lnSpc>
                <a:spcPct val="200000"/>
              </a:lnSpc>
            </a:pP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Produção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água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1.950.000 m³</a:t>
            </a:r>
          </a:p>
          <a:p>
            <a:pPr algn="ctr">
              <a:lnSpc>
                <a:spcPct val="200000"/>
              </a:lnSpc>
            </a:pP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Coleta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esgoto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1.760.000 m³</a:t>
            </a:r>
          </a:p>
          <a:p>
            <a:pPr algn="ctr">
              <a:lnSpc>
                <a:spcPct val="150000"/>
              </a:lnSpc>
            </a:pP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6" name="Grupo 35"/>
          <p:cNvGrpSpPr/>
          <p:nvPr/>
        </p:nvGrpSpPr>
        <p:grpSpPr>
          <a:xfrm>
            <a:off x="4277269" y="1253700"/>
            <a:ext cx="4359824" cy="760999"/>
            <a:chOff x="4291552" y="1603612"/>
            <a:chExt cx="4359824" cy="760999"/>
          </a:xfrm>
        </p:grpSpPr>
        <p:grpSp>
          <p:nvGrpSpPr>
            <p:cNvPr id="27" name="Grupo 26"/>
            <p:cNvGrpSpPr/>
            <p:nvPr/>
          </p:nvGrpSpPr>
          <p:grpSpPr>
            <a:xfrm>
              <a:off x="4908196" y="1903431"/>
              <a:ext cx="3036262" cy="160454"/>
              <a:chOff x="4908196" y="1698920"/>
              <a:chExt cx="3036262" cy="160454"/>
            </a:xfrm>
          </p:grpSpPr>
          <p:sp>
            <p:nvSpPr>
              <p:cNvPr id="7" name="Rosca 6"/>
              <p:cNvSpPr/>
              <p:nvPr/>
            </p:nvSpPr>
            <p:spPr>
              <a:xfrm>
                <a:off x="4908196" y="1698920"/>
                <a:ext cx="157268" cy="157268"/>
              </a:xfrm>
              <a:prstGeom prst="donut">
                <a:avLst/>
              </a:prstGeom>
              <a:solidFill>
                <a:schemeClr val="accent5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0" name="Conector reto 19"/>
              <p:cNvCxnSpPr>
                <a:stCxn id="7" idx="6"/>
              </p:cNvCxnSpPr>
              <p:nvPr/>
            </p:nvCxnSpPr>
            <p:spPr>
              <a:xfrm>
                <a:off x="5065463" y="1777554"/>
                <a:ext cx="144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osca 20"/>
              <p:cNvSpPr/>
              <p:nvPr/>
            </p:nvSpPr>
            <p:spPr>
              <a:xfrm>
                <a:off x="6495845" y="1698920"/>
                <a:ext cx="157268" cy="157268"/>
              </a:xfrm>
              <a:prstGeom prst="donut">
                <a:avLst/>
              </a:prstGeom>
              <a:solidFill>
                <a:schemeClr val="accent5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5" name="Conector reto 24"/>
              <p:cNvCxnSpPr/>
              <p:nvPr/>
            </p:nvCxnSpPr>
            <p:spPr>
              <a:xfrm>
                <a:off x="6507341" y="1777554"/>
                <a:ext cx="127984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osca 25"/>
              <p:cNvSpPr/>
              <p:nvPr/>
            </p:nvSpPr>
            <p:spPr>
              <a:xfrm>
                <a:off x="7787190" y="1702106"/>
                <a:ext cx="157268" cy="157268"/>
              </a:xfrm>
              <a:prstGeom prst="donut">
                <a:avLst/>
              </a:prstGeom>
              <a:solidFill>
                <a:schemeClr val="accent5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CaixaDeTexto 27"/>
            <p:cNvSpPr txBox="1"/>
            <p:nvPr/>
          </p:nvSpPr>
          <p:spPr>
            <a:xfrm>
              <a:off x="4674229" y="1603612"/>
              <a:ext cx="6329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Jun</a:t>
              </a:r>
              <a:r>
                <a:rPr lang="pt-BR" sz="11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/95</a:t>
              </a: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7556034" y="1603612"/>
              <a:ext cx="75224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Maio/39</a:t>
              </a:r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6353357" y="2103001"/>
              <a:ext cx="6421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2018</a:t>
              </a: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5451554" y="1603612"/>
              <a:ext cx="7561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50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23 anos</a:t>
              </a: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6725125" y="1603612"/>
              <a:ext cx="7561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50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22 anos</a:t>
              </a:r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4291552" y="2103001"/>
              <a:ext cx="15826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Início da operação</a:t>
              </a:r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7237540" y="2097021"/>
              <a:ext cx="14138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Fim do Contrato</a:t>
              </a:r>
            </a:p>
          </p:txBody>
        </p:sp>
      </p:grpSp>
      <p:pic>
        <p:nvPicPr>
          <p:cNvPr id="22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015" y="6173211"/>
            <a:ext cx="1067009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28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664" y="4476247"/>
            <a:ext cx="3043703" cy="14856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96"/>
          <a:stretch/>
        </p:blipFill>
        <p:spPr>
          <a:xfrm>
            <a:off x="0" y="0"/>
            <a:ext cx="5059388" cy="687525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255015" y="731519"/>
            <a:ext cx="3888985" cy="1884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 pitchFamily="34" charset="0"/>
                <a:cs typeface="Arial" pitchFamily="34" charset="0"/>
              </a:rPr>
              <a:t>Obrigado</a:t>
            </a:r>
            <a:r>
              <a:rPr lang="en-US" b="1" dirty="0"/>
              <a:t>!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7143" y="5024756"/>
            <a:ext cx="2395314" cy="116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3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8638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4151783" y="-394578"/>
            <a:ext cx="4992217" cy="7270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375315" y="603125"/>
            <a:ext cx="4526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spc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Limeira</a:t>
            </a:r>
            <a:endParaRPr lang="en-CA" sz="2400" b="1" spc="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5285218" y="803180"/>
            <a:ext cx="4114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7490206" y="803180"/>
            <a:ext cx="395777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4508272" y="1010105"/>
            <a:ext cx="420652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Ranking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Trata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2018</a:t>
            </a:r>
            <a:endParaRPr lang="en-US" sz="1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6ª Melhor Cidade</a:t>
            </a:r>
          </a:p>
          <a:p>
            <a:pPr algn="ctr"/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2° Menor Índice de Perdas do Brasil</a:t>
            </a:r>
            <a:r>
              <a:rPr lang="pt-BR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pt-BR" sz="2000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015" y="6159962"/>
            <a:ext cx="1067009" cy="520700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EC0B1023-EBBF-4877-8E27-7EBA28731572}"/>
              </a:ext>
            </a:extLst>
          </p:cNvPr>
          <p:cNvGrpSpPr/>
          <p:nvPr/>
        </p:nvGrpSpPr>
        <p:grpSpPr>
          <a:xfrm>
            <a:off x="4363815" y="3015099"/>
            <a:ext cx="4550981" cy="861774"/>
            <a:chOff x="4363815" y="2723555"/>
            <a:chExt cx="4550981" cy="861774"/>
          </a:xfrm>
        </p:grpSpPr>
        <p:sp>
          <p:nvSpPr>
            <p:cNvPr id="20" name="CaixaDeTexto 19"/>
            <p:cNvSpPr txBox="1"/>
            <p:nvPr/>
          </p:nvSpPr>
          <p:spPr>
            <a:xfrm>
              <a:off x="4363815" y="2723555"/>
              <a:ext cx="455098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pt-BR" sz="2000" b="1" spc="3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Bacia PCJ</a:t>
              </a:r>
            </a:p>
            <a:p>
              <a:pPr algn="ctr">
                <a:spcAft>
                  <a:spcPts val="1200"/>
                </a:spcAft>
              </a:pPr>
              <a:r>
                <a:rPr lang="pt-BR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Plano da Bacia PCJ 2010-2020</a:t>
              </a:r>
              <a:endParaRPr lang="en-C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30" name="Conector reto 29"/>
            <p:cNvCxnSpPr/>
            <p:nvPr/>
          </p:nvCxnSpPr>
          <p:spPr>
            <a:xfrm>
              <a:off x="5320245" y="2927502"/>
              <a:ext cx="411480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" name="Conector reto 30"/>
            <p:cNvCxnSpPr/>
            <p:nvPr/>
          </p:nvCxnSpPr>
          <p:spPr>
            <a:xfrm>
              <a:off x="7525233" y="2927502"/>
              <a:ext cx="395777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4C7CB549-7110-421E-80D7-9EFD974DA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9317" y="4206909"/>
            <a:ext cx="4750841" cy="120679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A7A7018-E86D-490D-957F-D3BA1A39EA96}"/>
              </a:ext>
            </a:extLst>
          </p:cNvPr>
          <p:cNvSpPr txBox="1"/>
          <p:nvPr/>
        </p:nvSpPr>
        <p:spPr>
          <a:xfrm>
            <a:off x="4359970" y="6268280"/>
            <a:ext cx="3750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Retificação Palmas - 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553163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8617" y="5614497"/>
            <a:ext cx="447838" cy="447838"/>
          </a:xfrm>
          <a:prstGeom prst="rect">
            <a:avLst/>
          </a:prstGeom>
        </p:spPr>
      </p:pic>
      <p:cxnSp>
        <p:nvCxnSpPr>
          <p:cNvPr id="11" name="Conector reto 10"/>
          <p:cNvCxnSpPr/>
          <p:nvPr/>
        </p:nvCxnSpPr>
        <p:spPr>
          <a:xfrm flipH="1" flipV="1">
            <a:off x="6703212" y="5589303"/>
            <a:ext cx="1441542" cy="4478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H="1" flipV="1">
            <a:off x="6194514" y="4511677"/>
            <a:ext cx="517492" cy="10860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flipH="1" flipV="1">
            <a:off x="5339877" y="3626322"/>
            <a:ext cx="859399" cy="8918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H="1" flipV="1">
            <a:off x="5195959" y="2769205"/>
            <a:ext cx="149427" cy="8681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flipH="1" flipV="1">
            <a:off x="5062069" y="2283711"/>
            <a:ext cx="136850" cy="4914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m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839" y="1716944"/>
            <a:ext cx="459561" cy="459561"/>
          </a:xfrm>
          <a:prstGeom prst="rect">
            <a:avLst/>
          </a:prstGeom>
        </p:spPr>
      </p:pic>
      <p:cxnSp>
        <p:nvCxnSpPr>
          <p:cNvPr id="50" name="Conector reto 49"/>
          <p:cNvCxnSpPr>
            <a:endCxn id="28" idx="2"/>
          </p:cNvCxnSpPr>
          <p:nvPr/>
        </p:nvCxnSpPr>
        <p:spPr>
          <a:xfrm flipH="1">
            <a:off x="4364181" y="2176505"/>
            <a:ext cx="570267" cy="45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>
            <a:endCxn id="41" idx="2"/>
          </p:cNvCxnSpPr>
          <p:nvPr/>
        </p:nvCxnSpPr>
        <p:spPr>
          <a:xfrm flipH="1">
            <a:off x="4640759" y="2176505"/>
            <a:ext cx="135491" cy="4742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>
            <a:endCxn id="42" idx="2"/>
          </p:cNvCxnSpPr>
          <p:nvPr/>
        </p:nvCxnSpPr>
        <p:spPr>
          <a:xfrm flipH="1">
            <a:off x="4279634" y="2207508"/>
            <a:ext cx="214551" cy="7478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>
            <a:stCxn id="42" idx="2"/>
          </p:cNvCxnSpPr>
          <p:nvPr/>
        </p:nvCxnSpPr>
        <p:spPr>
          <a:xfrm flipH="1">
            <a:off x="4002539" y="2955371"/>
            <a:ext cx="277095" cy="4437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>
            <a:stCxn id="40" idx="2"/>
          </p:cNvCxnSpPr>
          <p:nvPr/>
        </p:nvCxnSpPr>
        <p:spPr>
          <a:xfrm>
            <a:off x="3983530" y="2635028"/>
            <a:ext cx="166102" cy="5288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>
            <a:endCxn id="40" idx="2"/>
          </p:cNvCxnSpPr>
          <p:nvPr/>
        </p:nvCxnSpPr>
        <p:spPr>
          <a:xfrm flipH="1">
            <a:off x="3983530" y="2438424"/>
            <a:ext cx="445251" cy="1966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 flipH="1">
            <a:off x="3280755" y="3389193"/>
            <a:ext cx="721785" cy="6677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>
            <a:stCxn id="40" idx="2"/>
            <a:endCxn id="43" idx="2"/>
          </p:cNvCxnSpPr>
          <p:nvPr/>
        </p:nvCxnSpPr>
        <p:spPr>
          <a:xfrm flipH="1">
            <a:off x="3667492" y="2635028"/>
            <a:ext cx="316038" cy="3036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/>
          <p:cNvCxnSpPr>
            <a:stCxn id="46" idx="2"/>
            <a:endCxn id="43" idx="2"/>
          </p:cNvCxnSpPr>
          <p:nvPr/>
        </p:nvCxnSpPr>
        <p:spPr>
          <a:xfrm flipH="1" flipV="1">
            <a:off x="3667492" y="2938636"/>
            <a:ext cx="341320" cy="4724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to 75"/>
          <p:cNvCxnSpPr>
            <a:endCxn id="44" idx="2"/>
          </p:cNvCxnSpPr>
          <p:nvPr/>
        </p:nvCxnSpPr>
        <p:spPr>
          <a:xfrm flipH="1">
            <a:off x="3195892" y="2498714"/>
            <a:ext cx="283922" cy="9302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/>
          <p:cNvCxnSpPr>
            <a:stCxn id="38" idx="2"/>
            <a:endCxn id="43" idx="2"/>
          </p:cNvCxnSpPr>
          <p:nvPr/>
        </p:nvCxnSpPr>
        <p:spPr>
          <a:xfrm>
            <a:off x="3071376" y="2886279"/>
            <a:ext cx="596116" cy="523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to 80"/>
          <p:cNvCxnSpPr>
            <a:stCxn id="31" idx="2"/>
          </p:cNvCxnSpPr>
          <p:nvPr/>
        </p:nvCxnSpPr>
        <p:spPr>
          <a:xfrm>
            <a:off x="3348165" y="2071240"/>
            <a:ext cx="531395" cy="6618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to 83"/>
          <p:cNvCxnSpPr>
            <a:stCxn id="30" idx="2"/>
          </p:cNvCxnSpPr>
          <p:nvPr/>
        </p:nvCxnSpPr>
        <p:spPr>
          <a:xfrm flipH="1">
            <a:off x="3641759" y="1973173"/>
            <a:ext cx="152156" cy="4597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85"/>
          <p:cNvCxnSpPr/>
          <p:nvPr/>
        </p:nvCxnSpPr>
        <p:spPr>
          <a:xfrm>
            <a:off x="3814559" y="1973173"/>
            <a:ext cx="549677" cy="2567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to 87"/>
          <p:cNvCxnSpPr>
            <a:endCxn id="31" idx="2"/>
          </p:cNvCxnSpPr>
          <p:nvPr/>
        </p:nvCxnSpPr>
        <p:spPr>
          <a:xfrm flipV="1">
            <a:off x="2902272" y="2071240"/>
            <a:ext cx="445893" cy="2413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to 90"/>
          <p:cNvCxnSpPr>
            <a:endCxn id="35" idx="2"/>
          </p:cNvCxnSpPr>
          <p:nvPr/>
        </p:nvCxnSpPr>
        <p:spPr>
          <a:xfrm flipV="1">
            <a:off x="1873779" y="1823567"/>
            <a:ext cx="404909" cy="3947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to 92"/>
          <p:cNvCxnSpPr>
            <a:stCxn id="37" idx="2"/>
          </p:cNvCxnSpPr>
          <p:nvPr/>
        </p:nvCxnSpPr>
        <p:spPr>
          <a:xfrm flipV="1">
            <a:off x="2473653" y="3111610"/>
            <a:ext cx="807102" cy="983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to 95"/>
          <p:cNvCxnSpPr>
            <a:stCxn id="37" idx="2"/>
          </p:cNvCxnSpPr>
          <p:nvPr/>
        </p:nvCxnSpPr>
        <p:spPr>
          <a:xfrm flipV="1">
            <a:off x="2473653" y="2320272"/>
            <a:ext cx="425404" cy="8897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to 97"/>
          <p:cNvCxnSpPr>
            <a:stCxn id="36" idx="2"/>
          </p:cNvCxnSpPr>
          <p:nvPr/>
        </p:nvCxnSpPr>
        <p:spPr>
          <a:xfrm>
            <a:off x="1879451" y="2223947"/>
            <a:ext cx="931907" cy="2843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reto 100"/>
          <p:cNvCxnSpPr>
            <a:stCxn id="46" idx="1"/>
            <a:endCxn id="45" idx="2"/>
          </p:cNvCxnSpPr>
          <p:nvPr/>
        </p:nvCxnSpPr>
        <p:spPr>
          <a:xfrm flipH="1">
            <a:off x="2642475" y="3286531"/>
            <a:ext cx="1241821" cy="2956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to 104"/>
          <p:cNvCxnSpPr>
            <a:stCxn id="33" idx="2"/>
            <a:endCxn id="32" idx="2"/>
          </p:cNvCxnSpPr>
          <p:nvPr/>
        </p:nvCxnSpPr>
        <p:spPr>
          <a:xfrm flipV="1">
            <a:off x="2777899" y="1567797"/>
            <a:ext cx="417993" cy="2808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reto 107"/>
          <p:cNvCxnSpPr>
            <a:endCxn id="34" idx="2"/>
          </p:cNvCxnSpPr>
          <p:nvPr/>
        </p:nvCxnSpPr>
        <p:spPr>
          <a:xfrm>
            <a:off x="2267507" y="1828278"/>
            <a:ext cx="624000" cy="4919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reto 109"/>
          <p:cNvCxnSpPr/>
          <p:nvPr/>
        </p:nvCxnSpPr>
        <p:spPr>
          <a:xfrm>
            <a:off x="3160681" y="1560376"/>
            <a:ext cx="624000" cy="4919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ector reto 110"/>
          <p:cNvCxnSpPr>
            <a:stCxn id="27" idx="2"/>
          </p:cNvCxnSpPr>
          <p:nvPr/>
        </p:nvCxnSpPr>
        <p:spPr>
          <a:xfrm>
            <a:off x="4237198" y="1723533"/>
            <a:ext cx="121604" cy="5274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reto 112"/>
          <p:cNvCxnSpPr>
            <a:stCxn id="29" idx="2"/>
          </p:cNvCxnSpPr>
          <p:nvPr/>
        </p:nvCxnSpPr>
        <p:spPr>
          <a:xfrm>
            <a:off x="3652057" y="1585637"/>
            <a:ext cx="149854" cy="4028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reto 114"/>
          <p:cNvCxnSpPr/>
          <p:nvPr/>
        </p:nvCxnSpPr>
        <p:spPr>
          <a:xfrm>
            <a:off x="2076233" y="2283711"/>
            <a:ext cx="545480" cy="6454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m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682" y="1474501"/>
            <a:ext cx="249032" cy="249032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665" y="1973173"/>
            <a:ext cx="249032" cy="249032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7541" y="1336605"/>
            <a:ext cx="249032" cy="249032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9399" y="1724141"/>
            <a:ext cx="249032" cy="249032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3649" y="1822208"/>
            <a:ext cx="249032" cy="249032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376" y="1318765"/>
            <a:ext cx="249032" cy="249032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383" y="1599625"/>
            <a:ext cx="249032" cy="249032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6991" y="2071240"/>
            <a:ext cx="249032" cy="249032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4172" y="1574535"/>
            <a:ext cx="249032" cy="249032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4935" y="1974915"/>
            <a:ext cx="249032" cy="249032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137" y="2960977"/>
            <a:ext cx="249032" cy="249032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6860" y="2637247"/>
            <a:ext cx="249032" cy="249032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165" y="2261480"/>
            <a:ext cx="249032" cy="249032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9014" y="2385996"/>
            <a:ext cx="249032" cy="249032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6243" y="2401731"/>
            <a:ext cx="249032" cy="249032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118" y="2706339"/>
            <a:ext cx="249032" cy="249032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976" y="2689604"/>
            <a:ext cx="249032" cy="249032"/>
          </a:xfrm>
          <a:prstGeom prst="rect">
            <a:avLst/>
          </a:prstGeom>
        </p:spPr>
      </p:pic>
      <p:pic>
        <p:nvPicPr>
          <p:cNvPr id="44" name="Imagem 4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376" y="3179967"/>
            <a:ext cx="249032" cy="249032"/>
          </a:xfrm>
          <a:prstGeom prst="rect">
            <a:avLst/>
          </a:prstGeom>
        </p:spPr>
      </p:pic>
      <p:pic>
        <p:nvPicPr>
          <p:cNvPr id="45" name="Imagem 4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959" y="3333166"/>
            <a:ext cx="249032" cy="249032"/>
          </a:xfrm>
          <a:prstGeom prst="rect">
            <a:avLst/>
          </a:prstGeom>
        </p:spPr>
      </p:pic>
      <p:pic>
        <p:nvPicPr>
          <p:cNvPr id="46" name="Imagem 4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296" y="3162015"/>
            <a:ext cx="249032" cy="249032"/>
          </a:xfrm>
          <a:prstGeom prst="rect">
            <a:avLst/>
          </a:prstGeom>
        </p:spPr>
      </p:pic>
      <p:pic>
        <p:nvPicPr>
          <p:cNvPr id="47" name="Imagem 4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239" y="3807926"/>
            <a:ext cx="249032" cy="24903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32988" y="6238244"/>
            <a:ext cx="6719495" cy="41656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" name="Imagem 6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0" y="6309278"/>
            <a:ext cx="254004" cy="254004"/>
          </a:xfrm>
          <a:prstGeom prst="rect">
            <a:avLst/>
          </a:prstGeom>
        </p:spPr>
      </p:pic>
      <p:pic>
        <p:nvPicPr>
          <p:cNvPr id="63" name="Imagem 6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2743" y="6308311"/>
            <a:ext cx="255939" cy="255939"/>
          </a:xfrm>
          <a:prstGeom prst="rect">
            <a:avLst/>
          </a:prstGeom>
        </p:spPr>
      </p:pic>
      <p:pic>
        <p:nvPicPr>
          <p:cNvPr id="65" name="Imagem 6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5890" y="6307343"/>
            <a:ext cx="257875" cy="257875"/>
          </a:xfrm>
          <a:prstGeom prst="rect">
            <a:avLst/>
          </a:prstGeom>
        </p:spPr>
      </p:pic>
      <p:sp>
        <p:nvSpPr>
          <p:cNvPr id="66" name="CaixaDeTexto 65"/>
          <p:cNvSpPr txBox="1"/>
          <p:nvPr/>
        </p:nvSpPr>
        <p:spPr>
          <a:xfrm>
            <a:off x="521192" y="6282392"/>
            <a:ext cx="915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Captação</a:t>
            </a:r>
          </a:p>
        </p:txBody>
      </p:sp>
      <p:sp>
        <p:nvSpPr>
          <p:cNvPr id="68" name="CaixaDeTexto 67"/>
          <p:cNvSpPr txBox="1"/>
          <p:nvPr/>
        </p:nvSpPr>
        <p:spPr>
          <a:xfrm>
            <a:off x="1873779" y="6282392"/>
            <a:ext cx="20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Estação de Tratamento</a:t>
            </a:r>
          </a:p>
        </p:txBody>
      </p:sp>
      <p:sp>
        <p:nvSpPr>
          <p:cNvPr id="69" name="CaixaDeTexto 68"/>
          <p:cNvSpPr txBox="1"/>
          <p:nvPr/>
        </p:nvSpPr>
        <p:spPr>
          <a:xfrm>
            <a:off x="3983530" y="6282392"/>
            <a:ext cx="2173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Reservatórios/Elevatórias</a:t>
            </a:r>
          </a:p>
        </p:txBody>
      </p:sp>
      <p:sp>
        <p:nvSpPr>
          <p:cNvPr id="71" name="Retângulo 70"/>
          <p:cNvSpPr/>
          <p:nvPr/>
        </p:nvSpPr>
        <p:spPr>
          <a:xfrm>
            <a:off x="5339877" y="216394"/>
            <a:ext cx="3594895" cy="157720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2" name="Imagem 7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746" y="2391330"/>
            <a:ext cx="249032" cy="249032"/>
          </a:xfrm>
          <a:prstGeom prst="rect">
            <a:avLst/>
          </a:prstGeom>
        </p:spPr>
      </p:pic>
      <p:pic>
        <p:nvPicPr>
          <p:cNvPr id="74" name="Imagem 7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6413" y="3442816"/>
            <a:ext cx="249032" cy="249032"/>
          </a:xfrm>
          <a:prstGeom prst="rect">
            <a:avLst/>
          </a:prstGeom>
        </p:spPr>
      </p:pic>
      <p:sp>
        <p:nvSpPr>
          <p:cNvPr id="75" name="CaixaDeTexto 74"/>
          <p:cNvSpPr txBox="1"/>
          <p:nvPr/>
        </p:nvSpPr>
        <p:spPr>
          <a:xfrm>
            <a:off x="5397439" y="237831"/>
            <a:ext cx="347717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Distribuição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Água</a:t>
            </a:r>
            <a:b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Vazão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Média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2.700 m³/h</a:t>
            </a:r>
          </a:p>
          <a:p>
            <a:pPr algn="r"/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Estações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Elevatórias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9</a:t>
            </a:r>
          </a:p>
          <a:p>
            <a:pPr algn="r"/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Reservatórios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23</a:t>
            </a:r>
          </a:p>
          <a:p>
            <a:pPr algn="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Capac. Reservação: 52.000 m³</a:t>
            </a:r>
          </a:p>
        </p:txBody>
      </p:sp>
      <p:pic>
        <p:nvPicPr>
          <p:cNvPr id="77" name="Pictur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015" y="6173211"/>
            <a:ext cx="1067009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5497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D93BD56-CA5D-4843-B250-ABCF36C203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79" name="Retângulo 78">
            <a:extLst>
              <a:ext uri="{FF2B5EF4-FFF2-40B4-BE49-F238E27FC236}">
                <a16:creationId xmlns:a16="http://schemas.microsoft.com/office/drawing/2014/main" id="{568C4D8C-9E98-440F-811E-A6E371369201}"/>
              </a:ext>
            </a:extLst>
          </p:cNvPr>
          <p:cNvSpPr/>
          <p:nvPr/>
        </p:nvSpPr>
        <p:spPr>
          <a:xfrm>
            <a:off x="4183826" y="-412547"/>
            <a:ext cx="4550981" cy="7270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7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015" y="6173211"/>
            <a:ext cx="1067009" cy="520700"/>
          </a:xfrm>
          <a:prstGeom prst="rect">
            <a:avLst/>
          </a:prstGeom>
        </p:spPr>
      </p:pic>
      <p:graphicFrame>
        <p:nvGraphicFramePr>
          <p:cNvPr id="80" name="Gráfico 79">
            <a:extLst>
              <a:ext uri="{FF2B5EF4-FFF2-40B4-BE49-F238E27FC236}">
                <a16:creationId xmlns:a16="http://schemas.microsoft.com/office/drawing/2014/main" id="{9CC1F579-2BC0-4273-9881-BB639B9DA2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667881"/>
              </p:ext>
            </p:extLst>
          </p:nvPr>
        </p:nvGraphicFramePr>
        <p:xfrm>
          <a:off x="4167803" y="331635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EBA9B32A-D615-4D0B-AC31-934110BB0BBB}"/>
              </a:ext>
            </a:extLst>
          </p:cNvPr>
          <p:cNvSpPr txBox="1"/>
          <p:nvPr/>
        </p:nvSpPr>
        <p:spPr>
          <a:xfrm>
            <a:off x="4375315" y="603125"/>
            <a:ext cx="4526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Redes</a:t>
            </a:r>
            <a:r>
              <a:rPr lang="en-C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CA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Água</a:t>
            </a:r>
            <a:endParaRPr lang="en-C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F5281A64-6549-4205-8EC1-58235990DF04}"/>
              </a:ext>
            </a:extLst>
          </p:cNvPr>
          <p:cNvCxnSpPr/>
          <p:nvPr/>
        </p:nvCxnSpPr>
        <p:spPr>
          <a:xfrm>
            <a:off x="5086437" y="803180"/>
            <a:ext cx="4114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C56FF4B0-C837-4106-90D4-E9D2FB704606}"/>
              </a:ext>
            </a:extLst>
          </p:cNvPr>
          <p:cNvCxnSpPr/>
          <p:nvPr/>
        </p:nvCxnSpPr>
        <p:spPr>
          <a:xfrm>
            <a:off x="7741997" y="803180"/>
            <a:ext cx="395777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38839CAC-A5D4-4A34-888F-484B06791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8395" y="1215728"/>
            <a:ext cx="3747321" cy="205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02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C8FE4522-3080-43DF-94D1-BDC64676E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9" r="11113"/>
          <a:stretch/>
        </p:blipFill>
        <p:spPr>
          <a:xfrm>
            <a:off x="0" y="-18468"/>
            <a:ext cx="9144000" cy="6889719"/>
          </a:xfrm>
          <a:prstGeom prst="rect">
            <a:avLst/>
          </a:prstGeom>
        </p:spPr>
      </p:pic>
      <p:sp>
        <p:nvSpPr>
          <p:cNvPr id="79" name="Retângulo 78">
            <a:extLst>
              <a:ext uri="{FF2B5EF4-FFF2-40B4-BE49-F238E27FC236}">
                <a16:creationId xmlns:a16="http://schemas.microsoft.com/office/drawing/2014/main" id="{568C4D8C-9E98-440F-811E-A6E371369201}"/>
              </a:ext>
            </a:extLst>
          </p:cNvPr>
          <p:cNvSpPr/>
          <p:nvPr/>
        </p:nvSpPr>
        <p:spPr>
          <a:xfrm>
            <a:off x="4183826" y="-412547"/>
            <a:ext cx="4550981" cy="7270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7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015" y="6173211"/>
            <a:ext cx="1067009" cy="5207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BA9B32A-D615-4D0B-AC31-934110BB0BBB}"/>
              </a:ext>
            </a:extLst>
          </p:cNvPr>
          <p:cNvSpPr txBox="1"/>
          <p:nvPr/>
        </p:nvSpPr>
        <p:spPr>
          <a:xfrm>
            <a:off x="4375315" y="603125"/>
            <a:ext cx="4526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Hidrômetros</a:t>
            </a:r>
            <a:endParaRPr lang="en-C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F5281A64-6549-4205-8EC1-58235990DF04}"/>
              </a:ext>
            </a:extLst>
          </p:cNvPr>
          <p:cNvCxnSpPr/>
          <p:nvPr/>
        </p:nvCxnSpPr>
        <p:spPr>
          <a:xfrm>
            <a:off x="5086437" y="803180"/>
            <a:ext cx="4114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C56FF4B0-C837-4106-90D4-E9D2FB704606}"/>
              </a:ext>
            </a:extLst>
          </p:cNvPr>
          <p:cNvCxnSpPr/>
          <p:nvPr/>
        </p:nvCxnSpPr>
        <p:spPr>
          <a:xfrm>
            <a:off x="7741997" y="803180"/>
            <a:ext cx="395777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442F55-3EB4-44A3-8B98-706F7CC5B83F}"/>
              </a:ext>
            </a:extLst>
          </p:cNvPr>
          <p:cNvSpPr txBox="1"/>
          <p:nvPr/>
        </p:nvSpPr>
        <p:spPr>
          <a:xfrm>
            <a:off x="4505739" y="2862470"/>
            <a:ext cx="2570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Idade Média: 5 anos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ACCE4BD8-D88B-4A27-B438-4325710D36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47951"/>
              </p:ext>
            </p:extLst>
          </p:nvPr>
        </p:nvGraphicFramePr>
        <p:xfrm>
          <a:off x="3950774" y="3315489"/>
          <a:ext cx="5006079" cy="3003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Imagem 12">
            <a:extLst>
              <a:ext uri="{FF2B5EF4-FFF2-40B4-BE49-F238E27FC236}">
                <a16:creationId xmlns:a16="http://schemas.microsoft.com/office/drawing/2014/main" id="{15BD9587-1B30-4990-933B-22FA0E0A1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063" y="1153054"/>
            <a:ext cx="4204621" cy="154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08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 flipH="1">
            <a:off x="1383718" y="4841571"/>
            <a:ext cx="45719" cy="995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528381" y="4760219"/>
            <a:ext cx="1689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231</a:t>
            </a:r>
          </a:p>
          <a:p>
            <a:r>
              <a:rPr lang="pt-BR" sz="1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FUNCIONÁRIOS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6360417" y="5125234"/>
            <a:ext cx="2376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</a:t>
            </a:r>
            <a:r>
              <a:rPr lang="pt-B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Administrativo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6355679" y="5597212"/>
            <a:ext cx="2267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186</a:t>
            </a:r>
            <a:r>
              <a:rPr lang="pt-B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Operacional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5655" y="3872693"/>
            <a:ext cx="4274502" cy="256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CaixaDeTexto 27"/>
          <p:cNvSpPr txBox="1"/>
          <p:nvPr/>
        </p:nvSpPr>
        <p:spPr>
          <a:xfrm>
            <a:off x="3579749" y="4848624"/>
            <a:ext cx="173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</a:t>
            </a:r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Área</a:t>
            </a:r>
            <a:endParaRPr lang="en-US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6002668" y="5220490"/>
            <a:ext cx="286872" cy="28687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6002668" y="5666572"/>
            <a:ext cx="286872" cy="28687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4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015" y="6173211"/>
            <a:ext cx="1067009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372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:\PÚBLICO\GALERIA\FOTOS\20160224 - Frames - Vídeo Institucional\CAPTAÇÃO\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015" y="6173211"/>
            <a:ext cx="1067009" cy="5207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23604" y="3099948"/>
            <a:ext cx="9329154" cy="286232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Setorização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Automação e Controle de Pressão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Pesquisa Ativa de Vazamentos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de Redes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do Parque de Hidrômetros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Agilidade e Qualidade de Manutenção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04754" y="265334"/>
            <a:ext cx="9329154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DE COMBATE A PERDAS</a:t>
            </a:r>
          </a:p>
        </p:txBody>
      </p:sp>
    </p:spTree>
    <p:extLst>
      <p:ext uri="{BB962C8B-B14F-4D97-AF65-F5344CB8AC3E}">
        <p14:creationId xmlns:p14="http://schemas.microsoft.com/office/powerpoint/2010/main" val="3985822348"/>
      </p:ext>
    </p:extLst>
  </p:cSld>
  <p:clrMapOvr>
    <a:masterClrMapping/>
  </p:clrMapOvr>
  <p:transition spd="med">
    <p:pull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36088FC-513C-45A3-95AC-901D4BA64D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0324" y="392431"/>
            <a:ext cx="9144000" cy="6470697"/>
          </a:xfrm>
          <a:prstGeom prst="rect">
            <a:avLst/>
          </a:prstGeom>
        </p:spPr>
      </p:pic>
      <p:pic>
        <p:nvPicPr>
          <p:cNvPr id="27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015" y="6173211"/>
            <a:ext cx="1067009" cy="5207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04754" y="265334"/>
            <a:ext cx="9329154" cy="57099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SETORIZAÇÃO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2B6243B-F0D8-4EDF-AE4C-B3654BF844C6}"/>
              </a:ext>
            </a:extLst>
          </p:cNvPr>
          <p:cNvSpPr txBox="1"/>
          <p:nvPr/>
        </p:nvSpPr>
        <p:spPr>
          <a:xfrm>
            <a:off x="6066207" y="3237167"/>
            <a:ext cx="326332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72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Zonas de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Macromedição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105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Macromedidores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88E166C-E75F-495B-8476-CE84594A575B}"/>
              </a:ext>
            </a:extLst>
          </p:cNvPr>
          <p:cNvSpPr/>
          <p:nvPr/>
        </p:nvSpPr>
        <p:spPr>
          <a:xfrm>
            <a:off x="7407015" y="559279"/>
            <a:ext cx="1067009" cy="8454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9073186"/>
      </p:ext>
    </p:extLst>
  </p:cSld>
  <p:clrMapOvr>
    <a:masterClrMapping/>
  </p:clrMapOvr>
  <p:transition spd="med">
    <p:pull dir="u"/>
  </p:transition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4454</TotalTime>
  <Words>293</Words>
  <Application>Microsoft Office PowerPoint</Application>
  <PresentationFormat>Apresentação na tela (4:3)</PresentationFormat>
  <Paragraphs>93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Laura Magalhaes Barbosa</dc:creator>
  <cp:lastModifiedBy>Rodrigo Lopes de Freitas Leitão</cp:lastModifiedBy>
  <cp:revision>270</cp:revision>
  <cp:lastPrinted>2017-01-18T19:07:32Z</cp:lastPrinted>
  <dcterms:created xsi:type="dcterms:W3CDTF">2016-09-13T18:06:17Z</dcterms:created>
  <dcterms:modified xsi:type="dcterms:W3CDTF">2018-06-21T11:33:02Z</dcterms:modified>
</cp:coreProperties>
</file>